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8" autoAdjust="0"/>
    <p:restoredTop sz="94660"/>
  </p:normalViewPr>
  <p:slideViewPr>
    <p:cSldViewPr snapToGrid="0">
      <p:cViewPr varScale="1">
        <p:scale>
          <a:sx n="110" d="100"/>
          <a:sy n="110" d="100"/>
        </p:scale>
        <p:origin x="5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EECT-111\Labs\Lab%2011\Lab%2011%20Calculations%20and%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EECT-111\Labs\Lab%2013\Lab%2013%20Calculations%20and%20graph-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Variance</a:t>
            </a:r>
            <a:r>
              <a:rPr lang="en-US" baseline="0"/>
              <a:t> of 20- 1k ohm resistors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yVal>
            <c:numRef>
              <c:f>Sheet1!$B$1:$B$20</c:f>
              <c:numCache>
                <c:formatCode>0.0</c:formatCode>
                <c:ptCount val="20"/>
                <c:pt idx="0">
                  <c:v>990.9</c:v>
                </c:pt>
                <c:pt idx="1">
                  <c:v>995.8</c:v>
                </c:pt>
                <c:pt idx="2">
                  <c:v>1005.2</c:v>
                </c:pt>
                <c:pt idx="3">
                  <c:v>984.6</c:v>
                </c:pt>
                <c:pt idx="4">
                  <c:v>982.7</c:v>
                </c:pt>
                <c:pt idx="5">
                  <c:v>991.5</c:v>
                </c:pt>
                <c:pt idx="6">
                  <c:v>980.9</c:v>
                </c:pt>
                <c:pt idx="7">
                  <c:v>1002.9</c:v>
                </c:pt>
                <c:pt idx="8">
                  <c:v>990.1</c:v>
                </c:pt>
                <c:pt idx="9">
                  <c:v>987.1</c:v>
                </c:pt>
                <c:pt idx="10">
                  <c:v>1001.8</c:v>
                </c:pt>
                <c:pt idx="11">
                  <c:v>986.2</c:v>
                </c:pt>
                <c:pt idx="12">
                  <c:v>992.1</c:v>
                </c:pt>
                <c:pt idx="13">
                  <c:v>990.8</c:v>
                </c:pt>
                <c:pt idx="14">
                  <c:v>1003.5</c:v>
                </c:pt>
                <c:pt idx="15">
                  <c:v>989.1</c:v>
                </c:pt>
                <c:pt idx="16">
                  <c:v>990.1</c:v>
                </c:pt>
                <c:pt idx="17">
                  <c:v>979.2</c:v>
                </c:pt>
                <c:pt idx="18">
                  <c:v>994.9</c:v>
                </c:pt>
                <c:pt idx="19">
                  <c:v>988.3</c:v>
                </c:pt>
              </c:numCache>
            </c:numRef>
          </c:yVal>
          <c:smooth val="0"/>
          <c:extLst>
            <c:ext xmlns:c16="http://schemas.microsoft.com/office/drawing/2014/chart" uri="{C3380CC4-5D6E-409C-BE32-E72D297353CC}">
              <c16:uniqueId val="{00000000-053F-415E-AF60-65F5C7147D1D}"/>
            </c:ext>
          </c:extLst>
        </c:ser>
        <c:dLbls>
          <c:showLegendKey val="0"/>
          <c:showVal val="0"/>
          <c:showCatName val="0"/>
          <c:showSerName val="0"/>
          <c:showPercent val="0"/>
          <c:showBubbleSize val="0"/>
        </c:dLbls>
        <c:axId val="463684272"/>
        <c:axId val="463686240"/>
      </c:scatterChart>
      <c:valAx>
        <c:axId val="463684272"/>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686240"/>
        <c:crosses val="autoZero"/>
        <c:crossBetween val="midCat"/>
      </c:valAx>
      <c:valAx>
        <c:axId val="4636862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684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Output Voltage vs. Frequency</a:t>
            </a:r>
          </a:p>
        </c:rich>
      </c:tx>
      <c:layout>
        <c:manualLayout>
          <c:xMode val="edge"/>
          <c:yMode val="edge"/>
          <c:x val="0.29634931997136721"/>
          <c:y val="3.1783869686134288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v>0.47uF</c:v>
          </c:tx>
          <c:spPr>
            <a:ln w="9525" cap="rnd">
              <a:solidFill>
                <a:schemeClr val="accent1"/>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Sheet1!$B$4:$B$18</c:f>
              <c:numCache>
                <c:formatCode>General</c:formatCode>
                <c:ptCount val="15"/>
                <c:pt idx="0">
                  <c:v>996</c:v>
                </c:pt>
                <c:pt idx="1">
                  <c:v>998</c:v>
                </c:pt>
                <c:pt idx="2">
                  <c:v>958</c:v>
                </c:pt>
                <c:pt idx="3">
                  <c:v>860</c:v>
                </c:pt>
                <c:pt idx="4">
                  <c:v>747</c:v>
                </c:pt>
                <c:pt idx="5">
                  <c:v>434</c:v>
                </c:pt>
                <c:pt idx="6">
                  <c:v>388</c:v>
                </c:pt>
                <c:pt idx="7">
                  <c:v>350</c:v>
                </c:pt>
                <c:pt idx="8">
                  <c:v>319</c:v>
                </c:pt>
                <c:pt idx="9">
                  <c:v>166</c:v>
                </c:pt>
                <c:pt idx="10">
                  <c:v>56.2</c:v>
                </c:pt>
                <c:pt idx="11">
                  <c:v>48.2</c:v>
                </c:pt>
                <c:pt idx="12">
                  <c:v>42.2</c:v>
                </c:pt>
                <c:pt idx="13">
                  <c:v>37.5</c:v>
                </c:pt>
                <c:pt idx="14">
                  <c:v>33.700000000000003</c:v>
                </c:pt>
              </c:numCache>
            </c:numRef>
          </c:yVal>
          <c:smooth val="1"/>
          <c:extLst>
            <c:ext xmlns:c16="http://schemas.microsoft.com/office/drawing/2014/chart" uri="{C3380CC4-5D6E-409C-BE32-E72D297353CC}">
              <c16:uniqueId val="{00000000-C422-4862-9484-5777CF3D2A1D}"/>
            </c:ext>
          </c:extLst>
        </c:ser>
        <c:ser>
          <c:idx val="1"/>
          <c:order val="1"/>
          <c:tx>
            <c:v>1uF</c:v>
          </c:tx>
          <c:spPr>
            <a:ln w="9525" cap="rnd">
              <a:solidFill>
                <a:schemeClr val="accent2"/>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Sheet1!$F$4:$F$18</c:f>
              <c:numCache>
                <c:formatCode>General</c:formatCode>
                <c:ptCount val="15"/>
                <c:pt idx="0">
                  <c:v>995</c:v>
                </c:pt>
                <c:pt idx="1">
                  <c:v>954</c:v>
                </c:pt>
                <c:pt idx="2">
                  <c:v>845</c:v>
                </c:pt>
                <c:pt idx="3">
                  <c:v>621</c:v>
                </c:pt>
                <c:pt idx="4">
                  <c:v>467</c:v>
                </c:pt>
                <c:pt idx="5">
                  <c:v>221</c:v>
                </c:pt>
                <c:pt idx="6">
                  <c:v>194</c:v>
                </c:pt>
                <c:pt idx="7">
                  <c:v>173</c:v>
                </c:pt>
                <c:pt idx="8">
                  <c:v>156</c:v>
                </c:pt>
                <c:pt idx="9">
                  <c:v>79</c:v>
                </c:pt>
                <c:pt idx="10">
                  <c:v>26.4</c:v>
                </c:pt>
                <c:pt idx="11">
                  <c:v>22.6</c:v>
                </c:pt>
                <c:pt idx="12">
                  <c:v>19.8</c:v>
                </c:pt>
                <c:pt idx="13">
                  <c:v>17.600000000000001</c:v>
                </c:pt>
                <c:pt idx="14">
                  <c:v>15.9</c:v>
                </c:pt>
              </c:numCache>
            </c:numRef>
          </c:yVal>
          <c:smooth val="1"/>
          <c:extLst>
            <c:ext xmlns:c16="http://schemas.microsoft.com/office/drawing/2014/chart" uri="{C3380CC4-5D6E-409C-BE32-E72D297353CC}">
              <c16:uniqueId val="{00000001-C422-4862-9484-5777CF3D2A1D}"/>
            </c:ext>
          </c:extLst>
        </c:ser>
        <c:ser>
          <c:idx val="2"/>
          <c:order val="2"/>
          <c:tx>
            <c:v>2.2uF</c:v>
          </c:tx>
          <c:spPr>
            <a:ln w="9525" cap="rnd">
              <a:solidFill>
                <a:schemeClr val="accent3"/>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Sheet1!$J$4:$J$18</c:f>
              <c:numCache>
                <c:formatCode>General</c:formatCode>
                <c:ptCount val="15"/>
                <c:pt idx="0">
                  <c:v>990</c:v>
                </c:pt>
                <c:pt idx="1">
                  <c:v>819</c:v>
                </c:pt>
                <c:pt idx="2">
                  <c:v>585</c:v>
                </c:pt>
                <c:pt idx="3">
                  <c:v>338</c:v>
                </c:pt>
                <c:pt idx="4">
                  <c:v>234</c:v>
                </c:pt>
                <c:pt idx="5">
                  <c:v>102</c:v>
                </c:pt>
                <c:pt idx="6">
                  <c:v>89.7</c:v>
                </c:pt>
                <c:pt idx="7">
                  <c:v>79.8</c:v>
                </c:pt>
                <c:pt idx="8">
                  <c:v>71.900000000000006</c:v>
                </c:pt>
                <c:pt idx="9">
                  <c:v>36</c:v>
                </c:pt>
                <c:pt idx="10">
                  <c:v>12</c:v>
                </c:pt>
                <c:pt idx="11">
                  <c:v>10.3</c:v>
                </c:pt>
                <c:pt idx="12">
                  <c:v>9</c:v>
                </c:pt>
                <c:pt idx="13">
                  <c:v>8</c:v>
                </c:pt>
                <c:pt idx="14">
                  <c:v>7.2</c:v>
                </c:pt>
              </c:numCache>
            </c:numRef>
          </c:yVal>
          <c:smooth val="1"/>
          <c:extLst>
            <c:ext xmlns:c16="http://schemas.microsoft.com/office/drawing/2014/chart" uri="{C3380CC4-5D6E-409C-BE32-E72D297353CC}">
              <c16:uniqueId val="{00000002-C422-4862-9484-5777CF3D2A1D}"/>
            </c:ext>
          </c:extLst>
        </c:ser>
        <c:dLbls>
          <c:showLegendKey val="0"/>
          <c:showVal val="0"/>
          <c:showCatName val="0"/>
          <c:showSerName val="0"/>
          <c:showPercent val="0"/>
          <c:showBubbleSize val="0"/>
        </c:dLbls>
        <c:axId val="398402832"/>
        <c:axId val="398409488"/>
      </c:scatterChart>
      <c:valAx>
        <c:axId val="398402832"/>
        <c:scaling>
          <c:logBase val="10"/>
          <c:orientation val="minMax"/>
          <c:min val="1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Frequency (Hz)</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98409488"/>
        <c:crosses val="autoZero"/>
        <c:crossBetween val="midCat"/>
      </c:valAx>
      <c:valAx>
        <c:axId val="3984094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Output Voltage (mV)</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984028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Output Voltage vs. Frequency</a:t>
            </a:r>
          </a:p>
        </c:rich>
      </c:tx>
      <c:layout>
        <c:manualLayout>
          <c:xMode val="edge"/>
          <c:yMode val="edge"/>
          <c:x val="0.20412270600562282"/>
          <c:y val="3.899099099099099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v>0.47uF</c:v>
          </c:tx>
          <c:spPr>
            <a:ln w="9525" cap="rnd">
              <a:solidFill>
                <a:schemeClr val="accent1"/>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Sheet1!$B$4:$B$18</c:f>
              <c:numCache>
                <c:formatCode>General</c:formatCode>
                <c:ptCount val="15"/>
                <c:pt idx="0">
                  <c:v>5.92</c:v>
                </c:pt>
                <c:pt idx="1">
                  <c:v>29.5</c:v>
                </c:pt>
                <c:pt idx="2">
                  <c:v>59.1</c:v>
                </c:pt>
                <c:pt idx="3">
                  <c:v>118</c:v>
                </c:pt>
                <c:pt idx="4">
                  <c:v>177</c:v>
                </c:pt>
                <c:pt idx="5">
                  <c:v>406</c:v>
                </c:pt>
                <c:pt idx="6">
                  <c:v>461</c:v>
                </c:pt>
                <c:pt idx="7">
                  <c:v>514</c:v>
                </c:pt>
                <c:pt idx="8">
                  <c:v>566</c:v>
                </c:pt>
                <c:pt idx="9">
                  <c:v>1002</c:v>
                </c:pt>
                <c:pt idx="10">
                  <c:v>1740</c:v>
                </c:pt>
                <c:pt idx="11">
                  <c:v>1800</c:v>
                </c:pt>
                <c:pt idx="12">
                  <c:v>1840</c:v>
                </c:pt>
                <c:pt idx="13">
                  <c:v>1870</c:v>
                </c:pt>
                <c:pt idx="14">
                  <c:v>1890</c:v>
                </c:pt>
              </c:numCache>
            </c:numRef>
          </c:yVal>
          <c:smooth val="1"/>
          <c:extLst>
            <c:ext xmlns:c16="http://schemas.microsoft.com/office/drawing/2014/chart" uri="{C3380CC4-5D6E-409C-BE32-E72D297353CC}">
              <c16:uniqueId val="{00000000-64A7-44E3-9CD6-7BF1B3755BAD}"/>
            </c:ext>
          </c:extLst>
        </c:ser>
        <c:ser>
          <c:idx val="1"/>
          <c:order val="1"/>
          <c:tx>
            <c:v>1uF</c:v>
          </c:tx>
          <c:spPr>
            <a:ln w="9525" cap="rnd">
              <a:solidFill>
                <a:schemeClr val="accent2"/>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Sheet1!$F$4:$F$18</c:f>
              <c:numCache>
                <c:formatCode>General</c:formatCode>
                <c:ptCount val="15"/>
                <c:pt idx="0">
                  <c:v>1.26</c:v>
                </c:pt>
                <c:pt idx="1">
                  <c:v>6.29</c:v>
                </c:pt>
                <c:pt idx="2">
                  <c:v>12.6</c:v>
                </c:pt>
                <c:pt idx="3">
                  <c:v>25.1</c:v>
                </c:pt>
                <c:pt idx="4">
                  <c:v>37.6</c:v>
                </c:pt>
                <c:pt idx="5">
                  <c:v>88</c:v>
                </c:pt>
                <c:pt idx="6">
                  <c:v>101</c:v>
                </c:pt>
                <c:pt idx="7">
                  <c:v>113</c:v>
                </c:pt>
                <c:pt idx="8">
                  <c:v>126</c:v>
                </c:pt>
                <c:pt idx="9">
                  <c:v>250</c:v>
                </c:pt>
                <c:pt idx="10">
                  <c:v>707</c:v>
                </c:pt>
                <c:pt idx="11">
                  <c:v>805</c:v>
                </c:pt>
                <c:pt idx="12">
                  <c:v>898</c:v>
                </c:pt>
                <c:pt idx="13">
                  <c:v>987</c:v>
                </c:pt>
                <c:pt idx="14">
                  <c:v>1070</c:v>
                </c:pt>
              </c:numCache>
            </c:numRef>
          </c:yVal>
          <c:smooth val="1"/>
          <c:extLst>
            <c:ext xmlns:c16="http://schemas.microsoft.com/office/drawing/2014/chart" uri="{C3380CC4-5D6E-409C-BE32-E72D297353CC}">
              <c16:uniqueId val="{00000001-64A7-44E3-9CD6-7BF1B3755BAD}"/>
            </c:ext>
          </c:extLst>
        </c:ser>
        <c:ser>
          <c:idx val="2"/>
          <c:order val="2"/>
          <c:tx>
            <c:v>2.2uF</c:v>
          </c:tx>
          <c:spPr>
            <a:ln w="9525" cap="rnd">
              <a:solidFill>
                <a:schemeClr val="accent3"/>
              </a:solidFill>
              <a:round/>
            </a:ln>
            <a:effectLst>
              <a:outerShdw blurRad="57150" dist="19050" dir="5400000" algn="ctr" rotWithShape="0">
                <a:srgbClr val="000000">
                  <a:alpha val="63000"/>
                </a:srgbClr>
              </a:outerShdw>
            </a:effectLst>
          </c:spPr>
          <c:marker>
            <c:symbol val="none"/>
          </c:marker>
          <c:xVal>
            <c:numRef>
              <c:f>Sheet1!$A$4:$A$18</c:f>
              <c:numCache>
                <c:formatCode>General</c:formatCode>
                <c:ptCount val="15"/>
                <c:pt idx="0">
                  <c:v>10</c:v>
                </c:pt>
                <c:pt idx="1">
                  <c:v>50</c:v>
                </c:pt>
                <c:pt idx="2">
                  <c:v>100</c:v>
                </c:pt>
                <c:pt idx="3">
                  <c:v>200</c:v>
                </c:pt>
                <c:pt idx="4">
                  <c:v>300</c:v>
                </c:pt>
                <c:pt idx="5">
                  <c:v>700</c:v>
                </c:pt>
                <c:pt idx="6">
                  <c:v>800</c:v>
                </c:pt>
                <c:pt idx="7">
                  <c:v>900</c:v>
                </c:pt>
                <c:pt idx="8">
                  <c:v>1000</c:v>
                </c:pt>
                <c:pt idx="9">
                  <c:v>2000</c:v>
                </c:pt>
                <c:pt idx="10">
                  <c:v>6000</c:v>
                </c:pt>
                <c:pt idx="11">
                  <c:v>7000</c:v>
                </c:pt>
                <c:pt idx="12">
                  <c:v>8000</c:v>
                </c:pt>
                <c:pt idx="13">
                  <c:v>9000</c:v>
                </c:pt>
                <c:pt idx="14">
                  <c:v>10000</c:v>
                </c:pt>
              </c:numCache>
            </c:numRef>
          </c:xVal>
          <c:yVal>
            <c:numRef>
              <c:f>Sheet1!$J$4:$J$18</c:f>
              <c:numCache>
                <c:formatCode>General</c:formatCode>
                <c:ptCount val="15"/>
                <c:pt idx="0">
                  <c:v>2.77</c:v>
                </c:pt>
                <c:pt idx="1">
                  <c:v>13.8</c:v>
                </c:pt>
                <c:pt idx="2">
                  <c:v>27.6</c:v>
                </c:pt>
                <c:pt idx="3">
                  <c:v>55.3</c:v>
                </c:pt>
                <c:pt idx="4">
                  <c:v>82.9</c:v>
                </c:pt>
                <c:pt idx="5">
                  <c:v>193</c:v>
                </c:pt>
                <c:pt idx="6">
                  <c:v>220</c:v>
                </c:pt>
                <c:pt idx="7">
                  <c:v>247</c:v>
                </c:pt>
                <c:pt idx="8">
                  <c:v>274</c:v>
                </c:pt>
                <c:pt idx="9">
                  <c:v>535</c:v>
                </c:pt>
                <c:pt idx="10">
                  <c:v>1280</c:v>
                </c:pt>
                <c:pt idx="11">
                  <c:v>1390</c:v>
                </c:pt>
                <c:pt idx="12">
                  <c:v>1480</c:v>
                </c:pt>
                <c:pt idx="13">
                  <c:v>1560</c:v>
                </c:pt>
                <c:pt idx="14">
                  <c:v>1620</c:v>
                </c:pt>
              </c:numCache>
            </c:numRef>
          </c:yVal>
          <c:smooth val="1"/>
          <c:extLst>
            <c:ext xmlns:c16="http://schemas.microsoft.com/office/drawing/2014/chart" uri="{C3380CC4-5D6E-409C-BE32-E72D297353CC}">
              <c16:uniqueId val="{00000002-64A7-44E3-9CD6-7BF1B3755BAD}"/>
            </c:ext>
          </c:extLst>
        </c:ser>
        <c:dLbls>
          <c:showLegendKey val="0"/>
          <c:showVal val="0"/>
          <c:showCatName val="0"/>
          <c:showSerName val="0"/>
          <c:showPercent val="0"/>
          <c:showBubbleSize val="0"/>
        </c:dLbls>
        <c:axId val="398402832"/>
        <c:axId val="398409488"/>
      </c:scatterChart>
      <c:valAx>
        <c:axId val="398402832"/>
        <c:scaling>
          <c:logBase val="10"/>
          <c:orientation val="minMax"/>
          <c:min val="1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Frequency (Hz)</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98409488"/>
        <c:crosses val="autoZero"/>
        <c:crossBetween val="midCat"/>
      </c:valAx>
      <c:valAx>
        <c:axId val="3984094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Output Voltage (mV)</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984028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12/14/2019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12/14/2019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mp"/><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mp"/><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tmp"/><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4.xml"/><Relationship Id="rId4" Type="http://schemas.openxmlformats.org/officeDocument/2006/relationships/image" Target="../media/image49.tmp"/></Relationships>
</file>

<file path=ppt/slides/_rels/slide38.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4.xml"/><Relationship Id="rId4" Type="http://schemas.openxmlformats.org/officeDocument/2006/relationships/image" Target="../media/image60.tmp"/></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51.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tmp"/><Relationship Id="rId1" Type="http://schemas.openxmlformats.org/officeDocument/2006/relationships/slideLayout" Target="../slideLayouts/slideLayout4.xml"/><Relationship Id="rId4" Type="http://schemas.openxmlformats.org/officeDocument/2006/relationships/image" Target="../media/image72.tmp"/></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AC79-2328-43ED-B333-EAF36A4A9A85}"/>
              </a:ext>
            </a:extLst>
          </p:cNvPr>
          <p:cNvSpPr>
            <a:spLocks noGrp="1"/>
          </p:cNvSpPr>
          <p:nvPr>
            <p:ph type="ctrTitle"/>
          </p:nvPr>
        </p:nvSpPr>
        <p:spPr>
          <a:xfrm>
            <a:off x="2299063" y="1122363"/>
            <a:ext cx="8368936" cy="2387600"/>
          </a:xfrm>
        </p:spPr>
        <p:txBody>
          <a:bodyPr/>
          <a:lstStyle/>
          <a:p>
            <a:r>
              <a:rPr lang="en-US" sz="9600" dirty="0"/>
              <a:t>EECT-111</a:t>
            </a:r>
            <a:br>
              <a:rPr lang="en-US" dirty="0"/>
            </a:br>
            <a:r>
              <a:rPr lang="en-US" dirty="0"/>
              <a:t>Lab Notebook</a:t>
            </a:r>
          </a:p>
        </p:txBody>
      </p:sp>
      <p:sp>
        <p:nvSpPr>
          <p:cNvPr id="3" name="Subtitle 2">
            <a:extLst>
              <a:ext uri="{FF2B5EF4-FFF2-40B4-BE49-F238E27FC236}">
                <a16:creationId xmlns:a16="http://schemas.microsoft.com/office/drawing/2014/main" id="{ECD48716-C044-424F-BD1C-8A804FCBFB1C}"/>
              </a:ext>
            </a:extLst>
          </p:cNvPr>
          <p:cNvSpPr>
            <a:spLocks noGrp="1"/>
          </p:cNvSpPr>
          <p:nvPr>
            <p:ph type="subTitle" idx="1"/>
          </p:nvPr>
        </p:nvSpPr>
        <p:spPr>
          <a:xfrm>
            <a:off x="2203269" y="3602037"/>
            <a:ext cx="8464730" cy="2485254"/>
          </a:xfrm>
        </p:spPr>
        <p:txBody>
          <a:bodyPr>
            <a:normAutofit/>
          </a:bodyPr>
          <a:lstStyle/>
          <a:p>
            <a:r>
              <a:rPr lang="en-US" dirty="0">
                <a:solidFill>
                  <a:schemeClr val="accent5"/>
                </a:solidFill>
              </a:rPr>
              <a:t>Intro to circuit analysis</a:t>
            </a:r>
          </a:p>
          <a:p>
            <a:r>
              <a:rPr lang="en-US" dirty="0">
                <a:solidFill>
                  <a:schemeClr val="accent5"/>
                </a:solidFill>
              </a:rPr>
              <a:t>Fall 2019</a:t>
            </a:r>
          </a:p>
          <a:p>
            <a:r>
              <a:rPr lang="en-US" dirty="0">
                <a:solidFill>
                  <a:schemeClr val="accent5"/>
                </a:solidFill>
              </a:rPr>
              <a:t>James Zartman</a:t>
            </a:r>
          </a:p>
          <a:p>
            <a:r>
              <a:rPr lang="en-US" dirty="0">
                <a:solidFill>
                  <a:schemeClr val="accent5"/>
                </a:solidFill>
              </a:rPr>
              <a:t>Lab partner: Shannon Wilson</a:t>
            </a:r>
          </a:p>
          <a:p>
            <a:r>
              <a:rPr lang="en-US" dirty="0">
                <a:solidFill>
                  <a:schemeClr val="accent5"/>
                </a:solidFill>
              </a:rPr>
              <a:t>12/20/19</a:t>
            </a:r>
          </a:p>
          <a:p>
            <a:endParaRPr lang="en-US" dirty="0">
              <a:solidFill>
                <a:schemeClr val="accent5"/>
              </a:solidFill>
            </a:endParaRPr>
          </a:p>
          <a:p>
            <a:endParaRPr lang="en-US" dirty="0"/>
          </a:p>
        </p:txBody>
      </p:sp>
    </p:spTree>
    <p:extLst>
      <p:ext uri="{BB962C8B-B14F-4D97-AF65-F5344CB8AC3E}">
        <p14:creationId xmlns:p14="http://schemas.microsoft.com/office/powerpoint/2010/main" val="404012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DE34-8042-45DC-ADA1-4A82DB53DBA5}"/>
              </a:ext>
            </a:extLst>
          </p:cNvPr>
          <p:cNvSpPr>
            <a:spLocks noGrp="1"/>
          </p:cNvSpPr>
          <p:nvPr>
            <p:ph type="title"/>
          </p:nvPr>
        </p:nvSpPr>
        <p:spPr/>
        <p:txBody>
          <a:bodyPr/>
          <a:lstStyle/>
          <a:p>
            <a:r>
              <a:rPr lang="en-US" dirty="0"/>
              <a:t>Lab 2- Reading and </a:t>
            </a:r>
            <a:br>
              <a:rPr lang="en-US" dirty="0"/>
            </a:br>
            <a:r>
              <a:rPr lang="en-US" dirty="0"/>
              <a:t>sorting resistors</a:t>
            </a:r>
          </a:p>
        </p:txBody>
      </p:sp>
      <p:sp>
        <p:nvSpPr>
          <p:cNvPr id="3" name="Content Placeholder 2">
            <a:extLst>
              <a:ext uri="{FF2B5EF4-FFF2-40B4-BE49-F238E27FC236}">
                <a16:creationId xmlns:a16="http://schemas.microsoft.com/office/drawing/2014/main" id="{01B636F0-8DDB-41DC-9BE5-F0BC8811930D}"/>
              </a:ext>
            </a:extLst>
          </p:cNvPr>
          <p:cNvSpPr>
            <a:spLocks noGrp="1"/>
          </p:cNvSpPr>
          <p:nvPr>
            <p:ph sz="half" idx="1"/>
          </p:nvPr>
        </p:nvSpPr>
        <p:spPr>
          <a:xfrm>
            <a:off x="923828" y="2249485"/>
            <a:ext cx="5095972" cy="4177237"/>
          </a:xfrm>
        </p:spPr>
        <p:txBody>
          <a:bodyPr>
            <a:normAutofit/>
          </a:bodyPr>
          <a:lstStyle/>
          <a:p>
            <a:r>
              <a:rPr lang="en-US" u="sng" dirty="0"/>
              <a:t>Observations</a:t>
            </a:r>
          </a:p>
          <a:p>
            <a:pPr lvl="1"/>
            <a:r>
              <a:rPr lang="en-US" dirty="0"/>
              <a:t>We did not have to do a simulation or any calculations for the this lab</a:t>
            </a:r>
          </a:p>
          <a:p>
            <a:pPr lvl="1"/>
            <a:r>
              <a:rPr lang="en-US" dirty="0"/>
              <a:t>The lab worked out like it was supposed to</a:t>
            </a:r>
          </a:p>
          <a:p>
            <a:pPr lvl="2"/>
            <a:r>
              <a:rPr lang="en-US" dirty="0"/>
              <a:t>The values of the resistors were within the 5% allowable tolerance. This makes sense since the last band on all of the resistors were gold. Indicating a tolerance of 5%.</a:t>
            </a:r>
          </a:p>
        </p:txBody>
      </p:sp>
      <p:pic>
        <p:nvPicPr>
          <p:cNvPr id="8" name="Content Placeholder 7" descr="A screenshot of a cell phone&#10;&#10;Description automatically generated">
            <a:extLst>
              <a:ext uri="{FF2B5EF4-FFF2-40B4-BE49-F238E27FC236}">
                <a16:creationId xmlns:a16="http://schemas.microsoft.com/office/drawing/2014/main" id="{C0F89917-8D3C-4259-8D8D-BCEA30A5FF11}"/>
              </a:ext>
            </a:extLst>
          </p:cNvPr>
          <p:cNvPicPr>
            <a:picLocks noGrp="1" noChangeAspect="1"/>
          </p:cNvPicPr>
          <p:nvPr>
            <p:ph sz="half" idx="2"/>
          </p:nvPr>
        </p:nvPicPr>
        <p:blipFill>
          <a:blip r:embed="rId2"/>
          <a:stretch>
            <a:fillRect/>
          </a:stretch>
        </p:blipFill>
        <p:spPr>
          <a:xfrm>
            <a:off x="6172203" y="431277"/>
            <a:ext cx="5407106" cy="5995446"/>
          </a:xfrm>
        </p:spPr>
      </p:pic>
    </p:spTree>
    <p:extLst>
      <p:ext uri="{BB962C8B-B14F-4D97-AF65-F5344CB8AC3E}">
        <p14:creationId xmlns:p14="http://schemas.microsoft.com/office/powerpoint/2010/main" val="91913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6CE7-62CA-4691-A629-BA6CBC937265}"/>
              </a:ext>
            </a:extLst>
          </p:cNvPr>
          <p:cNvSpPr>
            <a:spLocks noGrp="1"/>
          </p:cNvSpPr>
          <p:nvPr>
            <p:ph type="title"/>
          </p:nvPr>
        </p:nvSpPr>
        <p:spPr/>
        <p:txBody>
          <a:bodyPr/>
          <a:lstStyle/>
          <a:p>
            <a:r>
              <a:rPr lang="en-US" dirty="0"/>
              <a:t>Lab 3- Series Resistors</a:t>
            </a:r>
          </a:p>
        </p:txBody>
      </p:sp>
      <p:sp>
        <p:nvSpPr>
          <p:cNvPr id="6" name="Content Placeholder 5">
            <a:extLst>
              <a:ext uri="{FF2B5EF4-FFF2-40B4-BE49-F238E27FC236}">
                <a16:creationId xmlns:a16="http://schemas.microsoft.com/office/drawing/2014/main" id="{D1D46078-D5D8-4A58-8AC1-A10F044AB0C0}"/>
              </a:ext>
            </a:extLst>
          </p:cNvPr>
          <p:cNvSpPr>
            <a:spLocks noGrp="1"/>
          </p:cNvSpPr>
          <p:nvPr>
            <p:ph idx="1"/>
          </p:nvPr>
        </p:nvSpPr>
        <p:spPr/>
        <p:txBody>
          <a:bodyPr/>
          <a:lstStyle/>
          <a:p>
            <a:r>
              <a:rPr lang="en-US" u="sng" dirty="0"/>
              <a:t>Objective:</a:t>
            </a:r>
          </a:p>
          <a:p>
            <a:pPr lvl="1"/>
            <a:r>
              <a:rPr lang="en-US" dirty="0"/>
              <a:t>To experiment with series circuits and verify by simulation and by measuring that the test results all agree. </a:t>
            </a:r>
          </a:p>
          <a:p>
            <a:pPr lvl="1"/>
            <a:endParaRPr lang="en-US" dirty="0"/>
          </a:p>
          <a:p>
            <a:r>
              <a:rPr lang="en-US" u="sng" dirty="0"/>
              <a:t>Equipment Needed:</a:t>
            </a:r>
            <a:endParaRPr lang="en-US" dirty="0"/>
          </a:p>
          <a:p>
            <a:r>
              <a:rPr lang="en-US" dirty="0"/>
              <a:t>Digital Multimeter, Elvis II (power supply), Resistors called out in lab, bread board, and jumper wires.</a:t>
            </a:r>
          </a:p>
        </p:txBody>
      </p:sp>
    </p:spTree>
    <p:extLst>
      <p:ext uri="{BB962C8B-B14F-4D97-AF65-F5344CB8AC3E}">
        <p14:creationId xmlns:p14="http://schemas.microsoft.com/office/powerpoint/2010/main" val="261122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F6A9-13DD-4599-821D-4B39D71A5AEE}"/>
              </a:ext>
            </a:extLst>
          </p:cNvPr>
          <p:cNvSpPr>
            <a:spLocks noGrp="1"/>
          </p:cNvSpPr>
          <p:nvPr>
            <p:ph type="title"/>
          </p:nvPr>
        </p:nvSpPr>
        <p:spPr/>
        <p:txBody>
          <a:bodyPr/>
          <a:lstStyle/>
          <a:p>
            <a:r>
              <a:rPr lang="en-US" dirty="0"/>
              <a:t>Lab 3- Series Resistors</a:t>
            </a:r>
          </a:p>
        </p:txBody>
      </p:sp>
      <p:sp>
        <p:nvSpPr>
          <p:cNvPr id="3" name="Content Placeholder 2">
            <a:extLst>
              <a:ext uri="{FF2B5EF4-FFF2-40B4-BE49-F238E27FC236}">
                <a16:creationId xmlns:a16="http://schemas.microsoft.com/office/drawing/2014/main" id="{35213659-D47C-402B-9C44-035F6C99CDBB}"/>
              </a:ext>
            </a:extLst>
          </p:cNvPr>
          <p:cNvSpPr>
            <a:spLocks noGrp="1"/>
          </p:cNvSpPr>
          <p:nvPr>
            <p:ph idx="1"/>
          </p:nvPr>
        </p:nvSpPr>
        <p:spPr/>
        <p:txBody>
          <a:bodyPr>
            <a:normAutofit/>
          </a:bodyPr>
          <a:lstStyle/>
          <a:p>
            <a:r>
              <a:rPr lang="en-US" u="sng" dirty="0"/>
              <a:t>Procedure:</a:t>
            </a:r>
          </a:p>
          <a:p>
            <a:pPr lvl="1"/>
            <a:r>
              <a:rPr lang="en-US" dirty="0"/>
              <a:t>Had to calculate the results in excel and then simulate them in Multisim</a:t>
            </a:r>
          </a:p>
          <a:p>
            <a:pPr lvl="1"/>
            <a:r>
              <a:rPr lang="en-US" dirty="0"/>
              <a:t>Gather equipment needed to complete the lab</a:t>
            </a:r>
          </a:p>
          <a:p>
            <a:pPr lvl="1"/>
            <a:r>
              <a:rPr lang="en-US" dirty="0"/>
              <a:t>Measure the value of each resistor and then build the circuit shown in the lab on the bread board.</a:t>
            </a:r>
          </a:p>
          <a:p>
            <a:pPr lvl="1"/>
            <a:r>
              <a:rPr lang="en-US" dirty="0"/>
              <a:t>Measure the total resistance which is RT</a:t>
            </a:r>
          </a:p>
          <a:p>
            <a:pPr lvl="1"/>
            <a:r>
              <a:rPr lang="en-US" dirty="0"/>
              <a:t>Then connect the circuit to 9 volts of power (Elvis II)</a:t>
            </a:r>
          </a:p>
          <a:p>
            <a:pPr lvl="1"/>
            <a:r>
              <a:rPr lang="en-US" dirty="0"/>
              <a:t>Measure the current and voltages asked for in Lab using the multimeter</a:t>
            </a:r>
          </a:p>
          <a:p>
            <a:pPr lvl="1"/>
            <a:endParaRPr lang="en-US" u="sng" dirty="0"/>
          </a:p>
        </p:txBody>
      </p:sp>
    </p:spTree>
    <p:extLst>
      <p:ext uri="{BB962C8B-B14F-4D97-AF65-F5344CB8AC3E}">
        <p14:creationId xmlns:p14="http://schemas.microsoft.com/office/powerpoint/2010/main" val="139943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8A79-10E4-4DAF-A801-A67502365BD5}"/>
              </a:ext>
            </a:extLst>
          </p:cNvPr>
          <p:cNvSpPr>
            <a:spLocks noGrp="1"/>
          </p:cNvSpPr>
          <p:nvPr>
            <p:ph type="title"/>
          </p:nvPr>
        </p:nvSpPr>
        <p:spPr/>
        <p:txBody>
          <a:bodyPr/>
          <a:lstStyle/>
          <a:p>
            <a:r>
              <a:rPr lang="en-US" dirty="0"/>
              <a:t>Lab 3- Series Resistors</a:t>
            </a:r>
          </a:p>
        </p:txBody>
      </p:sp>
      <p:sp>
        <p:nvSpPr>
          <p:cNvPr id="23" name="Content Placeholder 22">
            <a:extLst>
              <a:ext uri="{FF2B5EF4-FFF2-40B4-BE49-F238E27FC236}">
                <a16:creationId xmlns:a16="http://schemas.microsoft.com/office/drawing/2014/main" id="{60063143-2EF1-46A0-A89F-3C9CFF826EB5}"/>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p:txBody>
      </p:sp>
      <p:pic>
        <p:nvPicPr>
          <p:cNvPr id="25" name="Picture 24" descr="A screenshot of a cell phone&#10;&#10;Description automatically generated">
            <a:extLst>
              <a:ext uri="{FF2B5EF4-FFF2-40B4-BE49-F238E27FC236}">
                <a16:creationId xmlns:a16="http://schemas.microsoft.com/office/drawing/2014/main" id="{2985871A-612D-4E5E-9476-55EBBDDF091A}"/>
              </a:ext>
            </a:extLst>
          </p:cNvPr>
          <p:cNvPicPr>
            <a:picLocks noChangeAspect="1"/>
          </p:cNvPicPr>
          <p:nvPr/>
        </p:nvPicPr>
        <p:blipFill>
          <a:blip r:embed="rId2"/>
          <a:stretch>
            <a:fillRect/>
          </a:stretch>
        </p:blipFill>
        <p:spPr>
          <a:xfrm>
            <a:off x="1371861" y="1637189"/>
            <a:ext cx="4326310" cy="4949190"/>
          </a:xfrm>
          <a:prstGeom prst="rect">
            <a:avLst/>
          </a:prstGeom>
        </p:spPr>
      </p:pic>
      <p:pic>
        <p:nvPicPr>
          <p:cNvPr id="31" name="Picture 30" descr="A close up of text on a white background&#10;&#10;Description automatically generated">
            <a:extLst>
              <a:ext uri="{FF2B5EF4-FFF2-40B4-BE49-F238E27FC236}">
                <a16:creationId xmlns:a16="http://schemas.microsoft.com/office/drawing/2014/main" id="{B58F4BA1-E7B3-4A77-A9CC-B19CC853EAD9}"/>
              </a:ext>
            </a:extLst>
          </p:cNvPr>
          <p:cNvPicPr>
            <a:picLocks noChangeAspect="1"/>
          </p:cNvPicPr>
          <p:nvPr/>
        </p:nvPicPr>
        <p:blipFill>
          <a:blip r:embed="rId3"/>
          <a:stretch>
            <a:fillRect/>
          </a:stretch>
        </p:blipFill>
        <p:spPr>
          <a:xfrm>
            <a:off x="5698171" y="1637189"/>
            <a:ext cx="4888677" cy="2437064"/>
          </a:xfrm>
          <a:prstGeom prst="rect">
            <a:avLst/>
          </a:prstGeom>
        </p:spPr>
      </p:pic>
      <p:sp>
        <p:nvSpPr>
          <p:cNvPr id="38" name="TextBox 37">
            <a:extLst>
              <a:ext uri="{FF2B5EF4-FFF2-40B4-BE49-F238E27FC236}">
                <a16:creationId xmlns:a16="http://schemas.microsoft.com/office/drawing/2014/main" id="{5CA4A501-EE6A-468F-BE24-368A04ACF001}"/>
              </a:ext>
            </a:extLst>
          </p:cNvPr>
          <p:cNvSpPr txBox="1"/>
          <p:nvPr/>
        </p:nvSpPr>
        <p:spPr>
          <a:xfrm>
            <a:off x="5882327" y="4317475"/>
            <a:ext cx="523187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This is the lab and we got the simulated and calculated values before going to the lab to build the circuit.</a:t>
            </a:r>
          </a:p>
          <a:p>
            <a:pPr marL="285750" indent="-285750">
              <a:buFont typeface="Arial" panose="020B0604020202020204" pitchFamily="34" charset="0"/>
              <a:buChar char="•"/>
            </a:pPr>
            <a:r>
              <a:rPr lang="en-US" dirty="0"/>
              <a:t>The calculated values were done in excel and the simulations were done in </a:t>
            </a:r>
            <a:r>
              <a:rPr lang="en-US" dirty="0" err="1"/>
              <a:t>multisim</a:t>
            </a:r>
            <a:r>
              <a:rPr lang="en-US" dirty="0"/>
              <a:t>. Both were the exact same values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68383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FE71-DB3F-4BA5-B19F-E3F90BF5ABE1}"/>
              </a:ext>
            </a:extLst>
          </p:cNvPr>
          <p:cNvSpPr>
            <a:spLocks noGrp="1"/>
          </p:cNvSpPr>
          <p:nvPr>
            <p:ph type="title"/>
          </p:nvPr>
        </p:nvSpPr>
        <p:spPr>
          <a:xfrm>
            <a:off x="1141413" y="618518"/>
            <a:ext cx="9905998" cy="2335640"/>
          </a:xfrm>
        </p:spPr>
        <p:txBody>
          <a:bodyPr>
            <a:normAutofit/>
          </a:bodyPr>
          <a:lstStyle/>
          <a:p>
            <a:r>
              <a:rPr lang="en-US" dirty="0"/>
              <a:t>Lab 3- Series Resistors</a:t>
            </a:r>
            <a:br>
              <a:rPr lang="en-US" dirty="0"/>
            </a:br>
            <a:br>
              <a:rPr lang="en-US" dirty="0"/>
            </a:br>
            <a:br>
              <a:rPr lang="en-US" dirty="0"/>
            </a:br>
            <a:r>
              <a:rPr lang="en-US" sz="2400" dirty="0"/>
              <a:t>Calculations and simulation</a:t>
            </a:r>
            <a:endParaRPr lang="en-US" dirty="0"/>
          </a:p>
        </p:txBody>
      </p:sp>
      <p:sp>
        <p:nvSpPr>
          <p:cNvPr id="3" name="Content Placeholder 2">
            <a:extLst>
              <a:ext uri="{FF2B5EF4-FFF2-40B4-BE49-F238E27FC236}">
                <a16:creationId xmlns:a16="http://schemas.microsoft.com/office/drawing/2014/main" id="{4A34A925-90EE-4FE5-B901-2B863DE26E9E}"/>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1822FDEC-088D-4CB0-8D37-8BFAA2A7D629}"/>
              </a:ext>
            </a:extLst>
          </p:cNvPr>
          <p:cNvGraphicFramePr>
            <a:graphicFrameLocks noGrp="1"/>
          </p:cNvGraphicFramePr>
          <p:nvPr>
            <p:extLst>
              <p:ext uri="{D42A27DB-BD31-4B8C-83A1-F6EECF244321}">
                <p14:modId xmlns:p14="http://schemas.microsoft.com/office/powerpoint/2010/main" val="2175486669"/>
              </p:ext>
            </p:extLst>
          </p:nvPr>
        </p:nvGraphicFramePr>
        <p:xfrm>
          <a:off x="2211979" y="3258344"/>
          <a:ext cx="1422400" cy="762000"/>
        </p:xfrm>
        <a:graphic>
          <a:graphicData uri="http://schemas.openxmlformats.org/drawingml/2006/table">
            <a:tbl>
              <a:tblPr>
                <a:tableStyleId>{5C22544A-7EE6-4342-B048-85BDC9FD1C3A}</a:tableStyleId>
              </a:tblPr>
              <a:tblGrid>
                <a:gridCol w="469900">
                  <a:extLst>
                    <a:ext uri="{9D8B030D-6E8A-4147-A177-3AD203B41FA5}">
                      <a16:colId xmlns:a16="http://schemas.microsoft.com/office/drawing/2014/main" val="2710246568"/>
                    </a:ext>
                  </a:extLst>
                </a:gridCol>
                <a:gridCol w="685800">
                  <a:extLst>
                    <a:ext uri="{9D8B030D-6E8A-4147-A177-3AD203B41FA5}">
                      <a16:colId xmlns:a16="http://schemas.microsoft.com/office/drawing/2014/main" val="4175853357"/>
                    </a:ext>
                  </a:extLst>
                </a:gridCol>
                <a:gridCol w="266700">
                  <a:extLst>
                    <a:ext uri="{9D8B030D-6E8A-4147-A177-3AD203B41FA5}">
                      <a16:colId xmlns:a16="http://schemas.microsoft.com/office/drawing/2014/main" val="953975917"/>
                    </a:ext>
                  </a:extLst>
                </a:gridCol>
              </a:tblGrid>
              <a:tr h="190500">
                <a:tc>
                  <a:txBody>
                    <a:bodyPr/>
                    <a:lstStyle/>
                    <a:p>
                      <a:pPr algn="ctr"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28191634"/>
                  </a:ext>
                </a:extLst>
              </a:tr>
              <a:tr h="190500">
                <a:tc>
                  <a:txBody>
                    <a:bodyPr/>
                    <a:lstStyle/>
                    <a:p>
                      <a:pPr algn="ctr"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1149332"/>
                  </a:ext>
                </a:extLst>
              </a:tr>
              <a:tr h="190500">
                <a:tc>
                  <a:txBody>
                    <a:bodyPr/>
                    <a:lstStyle/>
                    <a:p>
                      <a:pPr algn="ctr"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2316363"/>
                  </a:ext>
                </a:extLst>
              </a:tr>
              <a:tr h="190500">
                <a:tc>
                  <a:txBody>
                    <a:bodyPr/>
                    <a:lstStyle/>
                    <a:p>
                      <a:pPr algn="ctr"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dirty="0">
                          <a:effectLst/>
                        </a:rPr>
                        <a:t>Ω</a:t>
                      </a:r>
                      <a:endParaRPr lang="el-G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1554034"/>
                  </a:ext>
                </a:extLst>
              </a:tr>
            </a:tbl>
          </a:graphicData>
        </a:graphic>
      </p:graphicFrame>
      <p:pic>
        <p:nvPicPr>
          <p:cNvPr id="6" name="Picture 5" descr="A screenshot of a computer&#10;&#10;Description automatically generated">
            <a:extLst>
              <a:ext uri="{FF2B5EF4-FFF2-40B4-BE49-F238E27FC236}">
                <a16:creationId xmlns:a16="http://schemas.microsoft.com/office/drawing/2014/main" id="{09E2635B-412B-4208-96F8-8EE2376B1AA0}"/>
              </a:ext>
            </a:extLst>
          </p:cNvPr>
          <p:cNvPicPr>
            <a:picLocks noChangeAspect="1"/>
          </p:cNvPicPr>
          <p:nvPr/>
        </p:nvPicPr>
        <p:blipFill>
          <a:blip r:embed="rId2"/>
          <a:stretch>
            <a:fillRect/>
          </a:stretch>
        </p:blipFill>
        <p:spPr>
          <a:xfrm>
            <a:off x="1230653" y="4324530"/>
            <a:ext cx="4373926" cy="2084980"/>
          </a:xfrm>
          <a:prstGeom prst="rect">
            <a:avLst/>
          </a:prstGeom>
        </p:spPr>
      </p:pic>
      <p:graphicFrame>
        <p:nvGraphicFramePr>
          <p:cNvPr id="7" name="Table 6">
            <a:extLst>
              <a:ext uri="{FF2B5EF4-FFF2-40B4-BE49-F238E27FC236}">
                <a16:creationId xmlns:a16="http://schemas.microsoft.com/office/drawing/2014/main" id="{26A230FD-FB84-4A6D-A0A9-41EECF30C7B5}"/>
              </a:ext>
            </a:extLst>
          </p:cNvPr>
          <p:cNvGraphicFramePr>
            <a:graphicFrameLocks noGrp="1"/>
          </p:cNvGraphicFramePr>
          <p:nvPr>
            <p:extLst>
              <p:ext uri="{D42A27DB-BD31-4B8C-83A1-F6EECF244321}">
                <p14:modId xmlns:p14="http://schemas.microsoft.com/office/powerpoint/2010/main" val="3321975484"/>
              </p:ext>
            </p:extLst>
          </p:nvPr>
        </p:nvGraphicFramePr>
        <p:xfrm>
          <a:off x="7588068" y="1177610"/>
          <a:ext cx="1422400" cy="1524000"/>
        </p:xfrm>
        <a:graphic>
          <a:graphicData uri="http://schemas.openxmlformats.org/drawingml/2006/table">
            <a:tbl>
              <a:tblPr>
                <a:tableStyleId>{5C22544A-7EE6-4342-B048-85BDC9FD1C3A}</a:tableStyleId>
              </a:tblPr>
              <a:tblGrid>
                <a:gridCol w="469900">
                  <a:extLst>
                    <a:ext uri="{9D8B030D-6E8A-4147-A177-3AD203B41FA5}">
                      <a16:colId xmlns:a16="http://schemas.microsoft.com/office/drawing/2014/main" val="2477693317"/>
                    </a:ext>
                  </a:extLst>
                </a:gridCol>
                <a:gridCol w="685800">
                  <a:extLst>
                    <a:ext uri="{9D8B030D-6E8A-4147-A177-3AD203B41FA5}">
                      <a16:colId xmlns:a16="http://schemas.microsoft.com/office/drawing/2014/main" val="3075397713"/>
                    </a:ext>
                  </a:extLst>
                </a:gridCol>
                <a:gridCol w="266700">
                  <a:extLst>
                    <a:ext uri="{9D8B030D-6E8A-4147-A177-3AD203B41FA5}">
                      <a16:colId xmlns:a16="http://schemas.microsoft.com/office/drawing/2014/main" val="279448098"/>
                    </a:ext>
                  </a:extLst>
                </a:gridCol>
              </a:tblGrid>
              <a:tr h="190500">
                <a:tc>
                  <a:txBody>
                    <a:bodyPr/>
                    <a:lstStyle/>
                    <a:p>
                      <a:pPr algn="l" fontAlgn="b"/>
                      <a:r>
                        <a:rPr lang="en-US" sz="1100" u="none" strike="noStrike">
                          <a:effectLst/>
                        </a:rPr>
                        <a:t>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3493746"/>
                  </a:ext>
                </a:extLst>
              </a:tr>
              <a:tr h="190500">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10.00E+3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931277"/>
                  </a:ext>
                </a:extLst>
              </a:tr>
              <a:tr h="190500">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8328019"/>
                  </a:ext>
                </a:extLst>
              </a:tr>
              <a:tr h="190500">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1114624"/>
                  </a:ext>
                </a:extLst>
              </a:tr>
              <a:tr h="190500">
                <a:tc>
                  <a:txBody>
                    <a:bodyPr/>
                    <a:lstStyle/>
                    <a:p>
                      <a:pPr algn="l"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16.90E+3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8518422"/>
                  </a:ext>
                </a:extLst>
              </a:tr>
              <a:tr h="190500">
                <a:tc>
                  <a:txBody>
                    <a:bodyPr/>
                    <a:lstStyle/>
                    <a:p>
                      <a:pPr algn="l" fontAlgn="b"/>
                      <a:r>
                        <a:rPr lang="en-US" sz="1100" u="none" strike="noStrike">
                          <a:effectLst/>
                        </a:rPr>
                        <a:t>IT=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532.5E-6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4436962"/>
                  </a:ext>
                </a:extLst>
              </a:tr>
              <a:tr h="190500">
                <a:tc>
                  <a:txBody>
                    <a:bodyPr/>
                    <a:lstStyle/>
                    <a:p>
                      <a:pPr algn="l" fontAlgn="b"/>
                      <a:r>
                        <a:rPr lang="en-US" sz="1100" u="none" strike="noStrike">
                          <a:effectLst/>
                        </a:rPr>
                        <a:t>VA=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3.675E+0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2385073"/>
                  </a:ext>
                </a:extLst>
              </a:tr>
              <a:tr h="190500">
                <a:tc>
                  <a:txBody>
                    <a:bodyPr/>
                    <a:lstStyle/>
                    <a:p>
                      <a:pPr algn="l" fontAlgn="b"/>
                      <a:r>
                        <a:rPr lang="en-US" sz="1100" u="none" strike="noStrike">
                          <a:effectLst/>
                        </a:rPr>
                        <a:t>VB=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2.503E+0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V</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2135645"/>
                  </a:ext>
                </a:extLst>
              </a:tr>
            </a:tbl>
          </a:graphicData>
        </a:graphic>
      </p:graphicFrame>
      <p:pic>
        <p:nvPicPr>
          <p:cNvPr id="9" name="Picture 8" descr="A screenshot of text&#10;&#10;Description automatically generated">
            <a:extLst>
              <a:ext uri="{FF2B5EF4-FFF2-40B4-BE49-F238E27FC236}">
                <a16:creationId xmlns:a16="http://schemas.microsoft.com/office/drawing/2014/main" id="{6A366D32-D713-43AE-9D46-7E104776F2AF}"/>
              </a:ext>
            </a:extLst>
          </p:cNvPr>
          <p:cNvPicPr>
            <a:picLocks noChangeAspect="1"/>
          </p:cNvPicPr>
          <p:nvPr/>
        </p:nvPicPr>
        <p:blipFill>
          <a:blip r:embed="rId3"/>
          <a:stretch>
            <a:fillRect/>
          </a:stretch>
        </p:blipFill>
        <p:spPr>
          <a:xfrm>
            <a:off x="6546424" y="2954158"/>
            <a:ext cx="3505689" cy="3458058"/>
          </a:xfrm>
          <a:prstGeom prst="rect">
            <a:avLst/>
          </a:prstGeom>
        </p:spPr>
      </p:pic>
    </p:spTree>
    <p:extLst>
      <p:ext uri="{BB962C8B-B14F-4D97-AF65-F5344CB8AC3E}">
        <p14:creationId xmlns:p14="http://schemas.microsoft.com/office/powerpoint/2010/main" val="243933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4C37-D76F-4153-BFB8-9A9BA49DA2A7}"/>
              </a:ext>
            </a:extLst>
          </p:cNvPr>
          <p:cNvSpPr>
            <a:spLocks noGrp="1"/>
          </p:cNvSpPr>
          <p:nvPr>
            <p:ph type="title"/>
          </p:nvPr>
        </p:nvSpPr>
        <p:spPr>
          <a:xfrm>
            <a:off x="1141413" y="618518"/>
            <a:ext cx="9905998" cy="2159516"/>
          </a:xfrm>
        </p:spPr>
        <p:txBody>
          <a:bodyPr>
            <a:normAutofit/>
          </a:bodyPr>
          <a:lstStyle/>
          <a:p>
            <a:r>
              <a:rPr lang="en-US" dirty="0"/>
              <a:t>Lab 3- Series Resistors</a:t>
            </a:r>
            <a:br>
              <a:rPr lang="en-US" dirty="0"/>
            </a:br>
            <a:br>
              <a:rPr lang="en-US" dirty="0"/>
            </a:br>
            <a:r>
              <a:rPr lang="en-US" sz="2400" dirty="0"/>
              <a:t>Pictures of setup and </a:t>
            </a:r>
            <a:r>
              <a:rPr lang="en-US" sz="2400" dirty="0" err="1"/>
              <a:t>measurments</a:t>
            </a:r>
            <a:endParaRPr lang="en-US" dirty="0"/>
          </a:p>
        </p:txBody>
      </p:sp>
      <p:pic>
        <p:nvPicPr>
          <p:cNvPr id="10" name="Content Placeholder 9" descr="A circuit board&#10;&#10;Description automatically generated">
            <a:extLst>
              <a:ext uri="{FF2B5EF4-FFF2-40B4-BE49-F238E27FC236}">
                <a16:creationId xmlns:a16="http://schemas.microsoft.com/office/drawing/2014/main" id="{63618CF1-408C-4E07-A8A5-D4C82E79AF19}"/>
              </a:ext>
            </a:extLst>
          </p:cNvPr>
          <p:cNvPicPr>
            <a:picLocks noGrp="1" noChangeAspect="1"/>
          </p:cNvPicPr>
          <p:nvPr>
            <p:ph idx="1"/>
          </p:nvPr>
        </p:nvPicPr>
        <p:blipFill>
          <a:blip r:embed="rId2"/>
          <a:stretch>
            <a:fillRect/>
          </a:stretch>
        </p:blipFill>
        <p:spPr>
          <a:xfrm rot="5400000">
            <a:off x="456157" y="3139094"/>
            <a:ext cx="3543300" cy="2657475"/>
          </a:xfrm>
        </p:spPr>
      </p:pic>
      <p:pic>
        <p:nvPicPr>
          <p:cNvPr id="12" name="Picture 11" descr="A picture containing indoor, sitting, table, computer&#10;&#10;Description automatically generated">
            <a:extLst>
              <a:ext uri="{FF2B5EF4-FFF2-40B4-BE49-F238E27FC236}">
                <a16:creationId xmlns:a16="http://schemas.microsoft.com/office/drawing/2014/main" id="{C573C21E-63C9-457C-B519-1FBE1217F0E8}"/>
              </a:ext>
            </a:extLst>
          </p:cNvPr>
          <p:cNvPicPr>
            <a:picLocks noChangeAspect="1"/>
          </p:cNvPicPr>
          <p:nvPr/>
        </p:nvPicPr>
        <p:blipFill>
          <a:blip r:embed="rId3"/>
          <a:stretch>
            <a:fillRect/>
          </a:stretch>
        </p:blipFill>
        <p:spPr>
          <a:xfrm rot="5400000">
            <a:off x="8959308" y="523694"/>
            <a:ext cx="3417386" cy="2563040"/>
          </a:xfrm>
          <a:prstGeom prst="rect">
            <a:avLst/>
          </a:prstGeom>
        </p:spPr>
      </p:pic>
      <p:pic>
        <p:nvPicPr>
          <p:cNvPr id="14" name="Picture 13" descr="A picture containing computer&#10;&#10;Description automatically generated">
            <a:extLst>
              <a:ext uri="{FF2B5EF4-FFF2-40B4-BE49-F238E27FC236}">
                <a16:creationId xmlns:a16="http://schemas.microsoft.com/office/drawing/2014/main" id="{43C0C812-BCC3-4761-871B-391E3E1D42F9}"/>
              </a:ext>
            </a:extLst>
          </p:cNvPr>
          <p:cNvPicPr>
            <a:picLocks noChangeAspect="1"/>
          </p:cNvPicPr>
          <p:nvPr/>
        </p:nvPicPr>
        <p:blipFill>
          <a:blip r:embed="rId4"/>
          <a:stretch>
            <a:fillRect/>
          </a:stretch>
        </p:blipFill>
        <p:spPr>
          <a:xfrm rot="5400000">
            <a:off x="3250881" y="3139094"/>
            <a:ext cx="3543301" cy="2657476"/>
          </a:xfrm>
          <a:prstGeom prst="rect">
            <a:avLst/>
          </a:prstGeom>
        </p:spPr>
      </p:pic>
      <p:pic>
        <p:nvPicPr>
          <p:cNvPr id="16" name="Picture 15" descr="A desk with a computer&#10;&#10;Description automatically generated">
            <a:extLst>
              <a:ext uri="{FF2B5EF4-FFF2-40B4-BE49-F238E27FC236}">
                <a16:creationId xmlns:a16="http://schemas.microsoft.com/office/drawing/2014/main" id="{8598EA41-C233-4633-967C-3F8689294148}"/>
              </a:ext>
            </a:extLst>
          </p:cNvPr>
          <p:cNvPicPr>
            <a:picLocks noChangeAspect="1"/>
          </p:cNvPicPr>
          <p:nvPr/>
        </p:nvPicPr>
        <p:blipFill>
          <a:blip r:embed="rId5"/>
          <a:stretch>
            <a:fillRect/>
          </a:stretch>
        </p:blipFill>
        <p:spPr>
          <a:xfrm>
            <a:off x="6488518" y="2696181"/>
            <a:ext cx="2658390" cy="3543302"/>
          </a:xfrm>
          <a:prstGeom prst="rect">
            <a:avLst/>
          </a:prstGeom>
        </p:spPr>
      </p:pic>
      <p:pic>
        <p:nvPicPr>
          <p:cNvPr id="20" name="Picture 19" descr="A picture containing indoor, sitting, white, table&#10;&#10;Description automatically generated">
            <a:extLst>
              <a:ext uri="{FF2B5EF4-FFF2-40B4-BE49-F238E27FC236}">
                <a16:creationId xmlns:a16="http://schemas.microsoft.com/office/drawing/2014/main" id="{7B2F2951-6B11-4FD1-A091-D1ACB8763CAC}"/>
              </a:ext>
            </a:extLst>
          </p:cNvPr>
          <p:cNvPicPr>
            <a:picLocks noChangeAspect="1"/>
          </p:cNvPicPr>
          <p:nvPr/>
        </p:nvPicPr>
        <p:blipFill>
          <a:blip r:embed="rId6"/>
          <a:stretch>
            <a:fillRect/>
          </a:stretch>
        </p:blipFill>
        <p:spPr>
          <a:xfrm rot="5400000">
            <a:off x="6816312" y="416996"/>
            <a:ext cx="2563798" cy="1922848"/>
          </a:xfrm>
          <a:prstGeom prst="rect">
            <a:avLst/>
          </a:prstGeom>
        </p:spPr>
      </p:pic>
      <p:pic>
        <p:nvPicPr>
          <p:cNvPr id="22" name="Picture 21" descr="A picture containing indoor, sitting, refrigerator, white&#10;&#10;Description automatically generated">
            <a:extLst>
              <a:ext uri="{FF2B5EF4-FFF2-40B4-BE49-F238E27FC236}">
                <a16:creationId xmlns:a16="http://schemas.microsoft.com/office/drawing/2014/main" id="{BD7784CA-CB69-4B92-B918-C73CA4C1E7DB}"/>
              </a:ext>
            </a:extLst>
          </p:cNvPr>
          <p:cNvPicPr>
            <a:picLocks noChangeAspect="1"/>
          </p:cNvPicPr>
          <p:nvPr/>
        </p:nvPicPr>
        <p:blipFill>
          <a:blip r:embed="rId7"/>
          <a:stretch>
            <a:fillRect/>
          </a:stretch>
        </p:blipFill>
        <p:spPr>
          <a:xfrm rot="5400000">
            <a:off x="9278984" y="3861161"/>
            <a:ext cx="2778033" cy="2083525"/>
          </a:xfrm>
          <a:prstGeom prst="rect">
            <a:avLst/>
          </a:prstGeom>
        </p:spPr>
      </p:pic>
    </p:spTree>
    <p:extLst>
      <p:ext uri="{BB962C8B-B14F-4D97-AF65-F5344CB8AC3E}">
        <p14:creationId xmlns:p14="http://schemas.microsoft.com/office/powerpoint/2010/main" val="185602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E54E-56C9-4AAC-BD65-29E8158C6080}"/>
              </a:ext>
            </a:extLst>
          </p:cNvPr>
          <p:cNvSpPr>
            <a:spLocks noGrp="1"/>
          </p:cNvSpPr>
          <p:nvPr>
            <p:ph type="title"/>
          </p:nvPr>
        </p:nvSpPr>
        <p:spPr/>
        <p:txBody>
          <a:bodyPr/>
          <a:lstStyle/>
          <a:p>
            <a:r>
              <a:rPr lang="en-US" dirty="0"/>
              <a:t>Lab 3- Series Resistors</a:t>
            </a:r>
          </a:p>
        </p:txBody>
      </p:sp>
      <p:sp>
        <p:nvSpPr>
          <p:cNvPr id="3" name="Content Placeholder 2">
            <a:extLst>
              <a:ext uri="{FF2B5EF4-FFF2-40B4-BE49-F238E27FC236}">
                <a16:creationId xmlns:a16="http://schemas.microsoft.com/office/drawing/2014/main" id="{3D165733-DBC0-4695-A1F0-0A722FF64E54}"/>
              </a:ext>
            </a:extLst>
          </p:cNvPr>
          <p:cNvSpPr>
            <a:spLocks noGrp="1"/>
          </p:cNvSpPr>
          <p:nvPr>
            <p:ph idx="1"/>
          </p:nvPr>
        </p:nvSpPr>
        <p:spPr>
          <a:xfrm>
            <a:off x="1141412" y="2249486"/>
            <a:ext cx="10110062" cy="3989995"/>
          </a:xfrm>
        </p:spPr>
        <p:txBody>
          <a:bodyPr>
            <a:normAutofit fontScale="92500" lnSpcReduction="10000"/>
          </a:bodyPr>
          <a:lstStyle/>
          <a:p>
            <a:r>
              <a:rPr lang="en-US" u="sng" dirty="0"/>
              <a:t>Observations:</a:t>
            </a:r>
          </a:p>
          <a:p>
            <a:pPr lvl="1"/>
            <a:r>
              <a:rPr lang="en-US" dirty="0"/>
              <a:t>We found that when taking pictures on the digital multimeter sometimes the numbers would not show up. </a:t>
            </a:r>
          </a:p>
          <a:p>
            <a:pPr lvl="1"/>
            <a:r>
              <a:rPr lang="en-US" dirty="0"/>
              <a:t>It was a learning experience on how to measure current of a circuit and to measure the voltage.</a:t>
            </a:r>
          </a:p>
          <a:p>
            <a:pPr lvl="1"/>
            <a:r>
              <a:rPr lang="en-US" dirty="0"/>
              <a:t>Found it to be very problematic to take measurements of the circuit without the use of alligator clips. The use of them made it so much easier to get the proper measurement and to then capture a picture of the results. </a:t>
            </a:r>
          </a:p>
          <a:p>
            <a:pPr lvl="1"/>
            <a:r>
              <a:rPr lang="en-US" dirty="0"/>
              <a:t>The measured results differed a little from the calculated and the simulated. This can be attributed to the tolerances allowed in the resistors and the fact that we didn’t quite have the power supply set to 9 volts. It was only at 8.9 volts. So human error plays into the difference of results as well. </a:t>
            </a:r>
          </a:p>
        </p:txBody>
      </p:sp>
    </p:spTree>
    <p:extLst>
      <p:ext uri="{BB962C8B-B14F-4D97-AF65-F5344CB8AC3E}">
        <p14:creationId xmlns:p14="http://schemas.microsoft.com/office/powerpoint/2010/main" val="881937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4FCC-3CD2-453D-B54B-7FD3429476C4}"/>
              </a:ext>
            </a:extLst>
          </p:cNvPr>
          <p:cNvSpPr>
            <a:spLocks noGrp="1"/>
          </p:cNvSpPr>
          <p:nvPr>
            <p:ph type="title"/>
          </p:nvPr>
        </p:nvSpPr>
        <p:spPr/>
        <p:txBody>
          <a:bodyPr/>
          <a:lstStyle/>
          <a:p>
            <a:r>
              <a:rPr lang="en-US" dirty="0"/>
              <a:t>Lab 4 – Black box design (Series circuit)</a:t>
            </a:r>
          </a:p>
        </p:txBody>
      </p:sp>
      <p:sp>
        <p:nvSpPr>
          <p:cNvPr id="3" name="Content Placeholder 2">
            <a:extLst>
              <a:ext uri="{FF2B5EF4-FFF2-40B4-BE49-F238E27FC236}">
                <a16:creationId xmlns:a16="http://schemas.microsoft.com/office/drawing/2014/main" id="{44C42818-AF73-435F-ABE6-F92E8E62CE3E}"/>
              </a:ext>
            </a:extLst>
          </p:cNvPr>
          <p:cNvSpPr>
            <a:spLocks noGrp="1"/>
          </p:cNvSpPr>
          <p:nvPr>
            <p:ph idx="1"/>
          </p:nvPr>
        </p:nvSpPr>
        <p:spPr/>
        <p:txBody>
          <a:bodyPr/>
          <a:lstStyle/>
          <a:p>
            <a:r>
              <a:rPr lang="en-US" u="sng" dirty="0"/>
              <a:t>Objective</a:t>
            </a:r>
          </a:p>
          <a:p>
            <a:pPr lvl="1"/>
            <a:r>
              <a:rPr lang="en-US" dirty="0"/>
              <a:t>To learn about series circuits and be able to figure out the combination of 3 resistors that when hooked up in series would make the diagram provided on the lab true. </a:t>
            </a:r>
          </a:p>
          <a:p>
            <a:pPr lvl="1"/>
            <a:endParaRPr lang="en-US" dirty="0"/>
          </a:p>
          <a:p>
            <a:r>
              <a:rPr lang="en-US" u="sng" dirty="0"/>
              <a:t>Equipment used:</a:t>
            </a:r>
          </a:p>
          <a:p>
            <a:pPr lvl="1"/>
            <a:r>
              <a:rPr lang="en-US" dirty="0"/>
              <a:t>Digital multimeter, wires, DC power source, Bread board, Resistors: 100 ohm, 330 ohm, and 470 ohm</a:t>
            </a:r>
          </a:p>
          <a:p>
            <a:pPr lvl="1"/>
            <a:endParaRPr lang="en-US" dirty="0"/>
          </a:p>
        </p:txBody>
      </p:sp>
    </p:spTree>
    <p:extLst>
      <p:ext uri="{BB962C8B-B14F-4D97-AF65-F5344CB8AC3E}">
        <p14:creationId xmlns:p14="http://schemas.microsoft.com/office/powerpoint/2010/main" val="952235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5BBD-F7A2-4FF1-AEAF-567D0CC100D5}"/>
              </a:ext>
            </a:extLst>
          </p:cNvPr>
          <p:cNvSpPr>
            <a:spLocks noGrp="1"/>
          </p:cNvSpPr>
          <p:nvPr>
            <p:ph type="title"/>
          </p:nvPr>
        </p:nvSpPr>
        <p:spPr/>
        <p:txBody>
          <a:bodyPr/>
          <a:lstStyle/>
          <a:p>
            <a:r>
              <a:rPr lang="en-US" dirty="0"/>
              <a:t>Lab 4 – Black box design (Series circuit)</a:t>
            </a:r>
          </a:p>
        </p:txBody>
      </p:sp>
      <p:sp>
        <p:nvSpPr>
          <p:cNvPr id="3" name="Content Placeholder 2">
            <a:extLst>
              <a:ext uri="{FF2B5EF4-FFF2-40B4-BE49-F238E27FC236}">
                <a16:creationId xmlns:a16="http://schemas.microsoft.com/office/drawing/2014/main" id="{7D2E6C96-61D2-4827-969D-840A5A8E9C4C}"/>
              </a:ext>
            </a:extLst>
          </p:cNvPr>
          <p:cNvSpPr>
            <a:spLocks noGrp="1"/>
          </p:cNvSpPr>
          <p:nvPr>
            <p:ph idx="1"/>
          </p:nvPr>
        </p:nvSpPr>
        <p:spPr/>
        <p:txBody>
          <a:bodyPr/>
          <a:lstStyle/>
          <a:p>
            <a:r>
              <a:rPr lang="en-US" u="sng" dirty="0"/>
              <a:t>Procedure</a:t>
            </a:r>
          </a:p>
          <a:p>
            <a:pPr lvl="1"/>
            <a:r>
              <a:rPr lang="en-US" dirty="0"/>
              <a:t>First calculated the Total resistance based on ohms law and solving for resistance. </a:t>
            </a:r>
          </a:p>
          <a:p>
            <a:pPr lvl="1"/>
            <a:r>
              <a:rPr lang="en-US" dirty="0"/>
              <a:t>Knowing the total resistance then we could figure out what 3 basic resistors we needed to use to get the correct current. </a:t>
            </a:r>
          </a:p>
          <a:p>
            <a:pPr lvl="1"/>
            <a:r>
              <a:rPr lang="en-US" dirty="0"/>
              <a:t>Simulated it</a:t>
            </a:r>
          </a:p>
          <a:p>
            <a:pPr lvl="1"/>
            <a:r>
              <a:rPr lang="en-US" dirty="0"/>
              <a:t>Went to lab and built the circuit and then tested the circuit to see if the measured values lined up with the calculations and the simulation.</a:t>
            </a:r>
          </a:p>
          <a:p>
            <a:pPr lvl="1"/>
            <a:endParaRPr lang="en-US" u="sng" dirty="0"/>
          </a:p>
        </p:txBody>
      </p:sp>
    </p:spTree>
    <p:extLst>
      <p:ext uri="{BB962C8B-B14F-4D97-AF65-F5344CB8AC3E}">
        <p14:creationId xmlns:p14="http://schemas.microsoft.com/office/powerpoint/2010/main" val="2291438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8659-9A98-4720-A84B-A78258D06C32}"/>
              </a:ext>
            </a:extLst>
          </p:cNvPr>
          <p:cNvSpPr>
            <a:spLocks noGrp="1"/>
          </p:cNvSpPr>
          <p:nvPr>
            <p:ph type="title"/>
          </p:nvPr>
        </p:nvSpPr>
        <p:spPr/>
        <p:txBody>
          <a:bodyPr/>
          <a:lstStyle/>
          <a:p>
            <a:r>
              <a:rPr lang="en-US" dirty="0"/>
              <a:t>Lab 4 – Black box design (Series circuit)</a:t>
            </a:r>
          </a:p>
        </p:txBody>
      </p:sp>
      <p:pic>
        <p:nvPicPr>
          <p:cNvPr id="5" name="Content Placeholder 4" descr="A screenshot of a social media post&#10;&#10;Description automatically generated">
            <a:extLst>
              <a:ext uri="{FF2B5EF4-FFF2-40B4-BE49-F238E27FC236}">
                <a16:creationId xmlns:a16="http://schemas.microsoft.com/office/drawing/2014/main" id="{13DF6E50-9AE0-4B1D-A84C-B1C02BABC1B8}"/>
              </a:ext>
            </a:extLst>
          </p:cNvPr>
          <p:cNvPicPr>
            <a:picLocks noGrp="1" noChangeAspect="1"/>
          </p:cNvPicPr>
          <p:nvPr>
            <p:ph idx="1"/>
          </p:nvPr>
        </p:nvPicPr>
        <p:blipFill>
          <a:blip r:embed="rId2"/>
          <a:stretch>
            <a:fillRect/>
          </a:stretch>
        </p:blipFill>
        <p:spPr>
          <a:xfrm>
            <a:off x="1141413" y="2493822"/>
            <a:ext cx="4839375" cy="3000794"/>
          </a:xfrm>
        </p:spPr>
      </p:pic>
      <p:graphicFrame>
        <p:nvGraphicFramePr>
          <p:cNvPr id="6" name="Table 5">
            <a:extLst>
              <a:ext uri="{FF2B5EF4-FFF2-40B4-BE49-F238E27FC236}">
                <a16:creationId xmlns:a16="http://schemas.microsoft.com/office/drawing/2014/main" id="{8D1110DF-858E-498D-900C-AD6B3566DC44}"/>
              </a:ext>
            </a:extLst>
          </p:cNvPr>
          <p:cNvGraphicFramePr>
            <a:graphicFrameLocks noGrp="1"/>
          </p:cNvGraphicFramePr>
          <p:nvPr>
            <p:extLst>
              <p:ext uri="{D42A27DB-BD31-4B8C-83A1-F6EECF244321}">
                <p14:modId xmlns:p14="http://schemas.microsoft.com/office/powerpoint/2010/main" val="3182505797"/>
              </p:ext>
            </p:extLst>
          </p:nvPr>
        </p:nvGraphicFramePr>
        <p:xfrm>
          <a:off x="7286534" y="2392490"/>
          <a:ext cx="2188391" cy="1703709"/>
        </p:xfrm>
        <a:graphic>
          <a:graphicData uri="http://schemas.openxmlformats.org/drawingml/2006/table">
            <a:tbl>
              <a:tblPr>
                <a:tableStyleId>{5C22544A-7EE6-4342-B048-85BDC9FD1C3A}</a:tableStyleId>
              </a:tblPr>
              <a:tblGrid>
                <a:gridCol w="722582">
                  <a:extLst>
                    <a:ext uri="{9D8B030D-6E8A-4147-A177-3AD203B41FA5}">
                      <a16:colId xmlns:a16="http://schemas.microsoft.com/office/drawing/2014/main" val="171076246"/>
                    </a:ext>
                  </a:extLst>
                </a:gridCol>
                <a:gridCol w="1036979">
                  <a:extLst>
                    <a:ext uri="{9D8B030D-6E8A-4147-A177-3AD203B41FA5}">
                      <a16:colId xmlns:a16="http://schemas.microsoft.com/office/drawing/2014/main" val="1868535323"/>
                    </a:ext>
                  </a:extLst>
                </a:gridCol>
                <a:gridCol w="428830">
                  <a:extLst>
                    <a:ext uri="{9D8B030D-6E8A-4147-A177-3AD203B41FA5}">
                      <a16:colId xmlns:a16="http://schemas.microsoft.com/office/drawing/2014/main" val="1724864970"/>
                    </a:ext>
                  </a:extLst>
                </a:gridCol>
              </a:tblGrid>
              <a:tr h="243387">
                <a:tc>
                  <a:txBody>
                    <a:bodyPr/>
                    <a:lstStyle/>
                    <a:p>
                      <a:pPr algn="l" fontAlgn="b"/>
                      <a:r>
                        <a:rPr lang="en-US" sz="1100" u="none" strike="noStrike">
                          <a:effectLst/>
                        </a:rPr>
                        <a:t>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14795754"/>
                  </a:ext>
                </a:extLst>
              </a:tr>
              <a:tr h="243387">
                <a:tc>
                  <a:txBody>
                    <a:bodyPr/>
                    <a:lstStyle/>
                    <a:p>
                      <a:pPr algn="l" fontAlgn="b"/>
                      <a:r>
                        <a:rPr lang="en-US" sz="1100" u="none" strike="noStrike">
                          <a:effectLst/>
                        </a:rPr>
                        <a:t>IT=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6202915"/>
                  </a:ext>
                </a:extLst>
              </a:tr>
              <a:tr h="243387">
                <a:tc>
                  <a:txBody>
                    <a:bodyPr/>
                    <a:lstStyle/>
                    <a:p>
                      <a:pPr algn="l"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0420202"/>
                  </a:ext>
                </a:extLst>
              </a:tr>
              <a:tr h="243387">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417347"/>
                  </a:ext>
                </a:extLst>
              </a:tr>
              <a:tr h="243387">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8841692"/>
                  </a:ext>
                </a:extLst>
              </a:tr>
              <a:tr h="243387">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8687781"/>
                  </a:ext>
                </a:extLst>
              </a:tr>
              <a:tr h="243387">
                <a:tc>
                  <a:txBody>
                    <a:bodyPr/>
                    <a:lstStyle/>
                    <a:p>
                      <a:pPr algn="l"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dirty="0">
                          <a:effectLst/>
                        </a:rPr>
                        <a:t>Ω</a:t>
                      </a:r>
                      <a:endParaRPr lang="el-G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2792333"/>
                  </a:ext>
                </a:extLst>
              </a:tr>
            </a:tbl>
          </a:graphicData>
        </a:graphic>
      </p:graphicFrame>
      <p:sp>
        <p:nvSpPr>
          <p:cNvPr id="7" name="TextBox 6">
            <a:extLst>
              <a:ext uri="{FF2B5EF4-FFF2-40B4-BE49-F238E27FC236}">
                <a16:creationId xmlns:a16="http://schemas.microsoft.com/office/drawing/2014/main" id="{D1DD9872-267B-4F4E-BCC7-8E0C2481F38C}"/>
              </a:ext>
            </a:extLst>
          </p:cNvPr>
          <p:cNvSpPr txBox="1"/>
          <p:nvPr/>
        </p:nvSpPr>
        <p:spPr>
          <a:xfrm>
            <a:off x="6635931" y="4110446"/>
            <a:ext cx="3814355" cy="1477328"/>
          </a:xfrm>
          <a:prstGeom prst="rect">
            <a:avLst/>
          </a:prstGeom>
          <a:noFill/>
        </p:spPr>
        <p:txBody>
          <a:bodyPr wrap="square" rtlCol="0">
            <a:spAutoFit/>
          </a:bodyPr>
          <a:lstStyle/>
          <a:p>
            <a:r>
              <a:rPr lang="en-US" dirty="0"/>
              <a:t>As you can see we found that using a 100</a:t>
            </a:r>
            <a:r>
              <a:rPr lang="el-GR" dirty="0"/>
              <a:t>Ω</a:t>
            </a:r>
            <a:r>
              <a:rPr lang="en-US" dirty="0"/>
              <a:t>, 330Ω, and a 470</a:t>
            </a:r>
            <a:r>
              <a:rPr lang="el-GR" dirty="0"/>
              <a:t>Ω</a:t>
            </a:r>
            <a:r>
              <a:rPr lang="en-US" dirty="0"/>
              <a:t> resistors in series yielded the current that we were looking for with the supplied voltage of 9 volts. </a:t>
            </a:r>
          </a:p>
        </p:txBody>
      </p:sp>
    </p:spTree>
    <p:extLst>
      <p:ext uri="{BB962C8B-B14F-4D97-AF65-F5344CB8AC3E}">
        <p14:creationId xmlns:p14="http://schemas.microsoft.com/office/powerpoint/2010/main" val="2394512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9A3-43F7-458B-BD20-4F87590EC83D}"/>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51B9520E-AEA3-4C05-98C2-CE3FBE93E118}"/>
              </a:ext>
            </a:extLst>
          </p:cNvPr>
          <p:cNvSpPr>
            <a:spLocks noGrp="1"/>
          </p:cNvSpPr>
          <p:nvPr>
            <p:ph idx="1"/>
          </p:nvPr>
        </p:nvSpPr>
        <p:spPr>
          <a:xfrm>
            <a:off x="1141413" y="1970811"/>
            <a:ext cx="10083937" cy="3989997"/>
          </a:xfrm>
        </p:spPr>
        <p:txBody>
          <a:bodyPr>
            <a:normAutofit fontScale="92500"/>
          </a:bodyPr>
          <a:lstStyle/>
          <a:p>
            <a:r>
              <a:rPr lang="en-US" dirty="0"/>
              <a:t>Lab 1-Resistor </a:t>
            </a:r>
            <a:r>
              <a:rPr lang="en-US" dirty="0" err="1"/>
              <a:t>Variablility</a:t>
            </a:r>
            <a:r>
              <a:rPr lang="en-US" dirty="0"/>
              <a:t>						Slide 4-7</a:t>
            </a:r>
          </a:p>
          <a:p>
            <a:r>
              <a:rPr lang="en-US" dirty="0"/>
              <a:t>Lab 2- Sorting and Reading Resistors					Slide 8-10</a:t>
            </a:r>
          </a:p>
          <a:p>
            <a:r>
              <a:rPr lang="en-US" dirty="0"/>
              <a:t>Lab 3- Series Resistors							Slide 11-16</a:t>
            </a:r>
          </a:p>
          <a:p>
            <a:r>
              <a:rPr lang="en-US" dirty="0"/>
              <a:t>Lab 4- Black box design (series circuit)					Slide 16-20</a:t>
            </a:r>
          </a:p>
          <a:p>
            <a:r>
              <a:rPr lang="en-US" dirty="0"/>
              <a:t>Lab 5- MEMs Variable Resistor(Modified)				Slide 21-23</a:t>
            </a:r>
          </a:p>
          <a:p>
            <a:r>
              <a:rPr lang="en-US" dirty="0"/>
              <a:t>Lab 6- Black box design (parallel circuit)				Slide 24-27</a:t>
            </a:r>
          </a:p>
          <a:p>
            <a:r>
              <a:rPr lang="en-US" dirty="0"/>
              <a:t>Lab 7- Resistor Parallel Circuit						Slide 28-31</a:t>
            </a:r>
          </a:p>
        </p:txBody>
      </p:sp>
    </p:spTree>
    <p:extLst>
      <p:ext uri="{BB962C8B-B14F-4D97-AF65-F5344CB8AC3E}">
        <p14:creationId xmlns:p14="http://schemas.microsoft.com/office/powerpoint/2010/main" val="166235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5CDB-D561-4764-BD9E-2BE3936D1FE1}"/>
              </a:ext>
            </a:extLst>
          </p:cNvPr>
          <p:cNvSpPr>
            <a:spLocks noGrp="1"/>
          </p:cNvSpPr>
          <p:nvPr>
            <p:ph type="title"/>
          </p:nvPr>
        </p:nvSpPr>
        <p:spPr>
          <a:xfrm>
            <a:off x="1144589" y="271643"/>
            <a:ext cx="9905998" cy="1478570"/>
          </a:xfrm>
        </p:spPr>
        <p:txBody>
          <a:bodyPr>
            <a:normAutofit/>
          </a:bodyPr>
          <a:lstStyle/>
          <a:p>
            <a:r>
              <a:rPr lang="en-US" dirty="0"/>
              <a:t>Lab 4 – Black box </a:t>
            </a:r>
            <a:br>
              <a:rPr lang="en-US" dirty="0"/>
            </a:br>
            <a:r>
              <a:rPr lang="en-US" dirty="0"/>
              <a:t>design (Series circuit)</a:t>
            </a:r>
          </a:p>
        </p:txBody>
      </p:sp>
      <p:pic>
        <p:nvPicPr>
          <p:cNvPr id="9" name="Content Placeholder 8" descr="A screenshot of a cell phone&#10;&#10;Description automatically generated">
            <a:extLst>
              <a:ext uri="{FF2B5EF4-FFF2-40B4-BE49-F238E27FC236}">
                <a16:creationId xmlns:a16="http://schemas.microsoft.com/office/drawing/2014/main" id="{1551332C-51FD-428F-9391-89394C3FA5D2}"/>
              </a:ext>
            </a:extLst>
          </p:cNvPr>
          <p:cNvPicPr>
            <a:picLocks noGrp="1" noChangeAspect="1"/>
          </p:cNvPicPr>
          <p:nvPr>
            <p:ph idx="1"/>
          </p:nvPr>
        </p:nvPicPr>
        <p:blipFill>
          <a:blip r:embed="rId2"/>
          <a:stretch>
            <a:fillRect/>
          </a:stretch>
        </p:blipFill>
        <p:spPr>
          <a:xfrm>
            <a:off x="985724" y="1753099"/>
            <a:ext cx="4383715" cy="4935083"/>
          </a:xfrm>
        </p:spPr>
      </p:pic>
      <p:pic>
        <p:nvPicPr>
          <p:cNvPr id="11" name="Picture 10" descr="A close up of a computer&#10;&#10;Description automatically generated">
            <a:extLst>
              <a:ext uri="{FF2B5EF4-FFF2-40B4-BE49-F238E27FC236}">
                <a16:creationId xmlns:a16="http://schemas.microsoft.com/office/drawing/2014/main" id="{78D7EA0D-70E0-44C1-9F02-AD59F57BAC92}"/>
              </a:ext>
            </a:extLst>
          </p:cNvPr>
          <p:cNvPicPr>
            <a:picLocks noChangeAspect="1"/>
          </p:cNvPicPr>
          <p:nvPr/>
        </p:nvPicPr>
        <p:blipFill>
          <a:blip r:embed="rId3"/>
          <a:stretch>
            <a:fillRect/>
          </a:stretch>
        </p:blipFill>
        <p:spPr>
          <a:xfrm>
            <a:off x="5886493" y="113003"/>
            <a:ext cx="2998083" cy="3997444"/>
          </a:xfrm>
          <a:prstGeom prst="rect">
            <a:avLst/>
          </a:prstGeom>
        </p:spPr>
      </p:pic>
      <p:sp>
        <p:nvSpPr>
          <p:cNvPr id="13" name="TextBox 12">
            <a:extLst>
              <a:ext uri="{FF2B5EF4-FFF2-40B4-BE49-F238E27FC236}">
                <a16:creationId xmlns:a16="http://schemas.microsoft.com/office/drawing/2014/main" id="{2B810B55-23A0-46BC-8175-3C0A0BDBBDD3}"/>
              </a:ext>
            </a:extLst>
          </p:cNvPr>
          <p:cNvSpPr txBox="1"/>
          <p:nvPr/>
        </p:nvSpPr>
        <p:spPr>
          <a:xfrm>
            <a:off x="5553913" y="4269087"/>
            <a:ext cx="5738948" cy="2400657"/>
          </a:xfrm>
          <a:prstGeom prst="rect">
            <a:avLst/>
          </a:prstGeom>
          <a:noFill/>
        </p:spPr>
        <p:txBody>
          <a:bodyPr wrap="square" rtlCol="0">
            <a:spAutoFit/>
          </a:bodyPr>
          <a:lstStyle/>
          <a:p>
            <a:r>
              <a:rPr lang="en-US" sz="2400" u="sng" dirty="0"/>
              <a:t>Observations:</a:t>
            </a:r>
          </a:p>
          <a:p>
            <a:pPr marL="285750" indent="-285750">
              <a:buFont typeface="Arial" panose="020B0604020202020204" pitchFamily="34" charset="0"/>
              <a:buChar char="•"/>
            </a:pPr>
            <a:r>
              <a:rPr lang="en-US" dirty="0"/>
              <a:t>The measured values were very similar to the calculated and the simulated values. </a:t>
            </a:r>
          </a:p>
          <a:p>
            <a:pPr marL="285750" indent="-285750">
              <a:buFont typeface="Arial" panose="020B0604020202020204" pitchFamily="34" charset="0"/>
              <a:buChar char="•"/>
            </a:pPr>
            <a:r>
              <a:rPr lang="en-US" dirty="0"/>
              <a:t>The use of Ohms law is abundant and is very useful to solving problems such as this black box design.</a:t>
            </a:r>
          </a:p>
          <a:p>
            <a:pPr marL="285750" indent="-285750">
              <a:buFont typeface="Arial" panose="020B0604020202020204" pitchFamily="34" charset="0"/>
              <a:buChar char="•"/>
            </a:pPr>
            <a:r>
              <a:rPr lang="en-US" dirty="0"/>
              <a:t>Checking for current is an important tool to have and when its not done properly it can damage equipment or harm yourself</a:t>
            </a:r>
          </a:p>
        </p:txBody>
      </p:sp>
      <p:pic>
        <p:nvPicPr>
          <p:cNvPr id="15" name="Picture 14" descr="A desk with a computer&#10;&#10;Description automatically generated">
            <a:extLst>
              <a:ext uri="{FF2B5EF4-FFF2-40B4-BE49-F238E27FC236}">
                <a16:creationId xmlns:a16="http://schemas.microsoft.com/office/drawing/2014/main" id="{8EE83896-9D89-4E73-8210-421301C4490F}"/>
              </a:ext>
            </a:extLst>
          </p:cNvPr>
          <p:cNvPicPr>
            <a:picLocks noChangeAspect="1"/>
          </p:cNvPicPr>
          <p:nvPr/>
        </p:nvPicPr>
        <p:blipFill>
          <a:blip r:embed="rId4"/>
          <a:stretch>
            <a:fillRect/>
          </a:stretch>
        </p:blipFill>
        <p:spPr>
          <a:xfrm>
            <a:off x="9031027" y="113002"/>
            <a:ext cx="2999115" cy="3997445"/>
          </a:xfrm>
          <a:prstGeom prst="rect">
            <a:avLst/>
          </a:prstGeom>
        </p:spPr>
      </p:pic>
    </p:spTree>
    <p:extLst>
      <p:ext uri="{BB962C8B-B14F-4D97-AF65-F5344CB8AC3E}">
        <p14:creationId xmlns:p14="http://schemas.microsoft.com/office/powerpoint/2010/main" val="301527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7B28-E96E-4908-B25B-1D3DFD84CFB4}"/>
              </a:ext>
            </a:extLst>
          </p:cNvPr>
          <p:cNvSpPr>
            <a:spLocks noGrp="1"/>
          </p:cNvSpPr>
          <p:nvPr>
            <p:ph type="title"/>
          </p:nvPr>
        </p:nvSpPr>
        <p:spPr/>
        <p:txBody>
          <a:bodyPr/>
          <a:lstStyle/>
          <a:p>
            <a:r>
              <a:rPr lang="en-US" dirty="0"/>
              <a:t>Lab 5- MEMs Variable Resistor (modified)</a:t>
            </a:r>
          </a:p>
        </p:txBody>
      </p:sp>
      <p:sp>
        <p:nvSpPr>
          <p:cNvPr id="3" name="Content Placeholder 2">
            <a:extLst>
              <a:ext uri="{FF2B5EF4-FFF2-40B4-BE49-F238E27FC236}">
                <a16:creationId xmlns:a16="http://schemas.microsoft.com/office/drawing/2014/main" id="{A9346978-890D-4434-A587-2FC0E49736EE}"/>
              </a:ext>
            </a:extLst>
          </p:cNvPr>
          <p:cNvSpPr>
            <a:spLocks noGrp="1"/>
          </p:cNvSpPr>
          <p:nvPr>
            <p:ph sz="half" idx="1"/>
          </p:nvPr>
        </p:nvSpPr>
        <p:spPr>
          <a:xfrm>
            <a:off x="1141413" y="2249486"/>
            <a:ext cx="4878386" cy="3724594"/>
          </a:xfrm>
        </p:spPr>
        <p:txBody>
          <a:bodyPr>
            <a:normAutofit fontScale="85000" lnSpcReduction="20000"/>
          </a:bodyPr>
          <a:lstStyle/>
          <a:p>
            <a:r>
              <a:rPr lang="en-US" u="sng" dirty="0"/>
              <a:t>Objective:</a:t>
            </a:r>
            <a:endParaRPr lang="en-US" dirty="0"/>
          </a:p>
          <a:p>
            <a:pPr lvl="1"/>
            <a:r>
              <a:rPr lang="en-US" dirty="0"/>
              <a:t>The purpose of this lab was to learn about variable resistors and to learn and build a Wheatstone bridge.</a:t>
            </a:r>
          </a:p>
          <a:p>
            <a:pPr lvl="1"/>
            <a:endParaRPr lang="en-US" dirty="0"/>
          </a:p>
          <a:p>
            <a:r>
              <a:rPr lang="en-US" u="sng" dirty="0"/>
              <a:t>Equipment Used:</a:t>
            </a:r>
          </a:p>
          <a:p>
            <a:pPr lvl="1"/>
            <a:r>
              <a:rPr lang="en-US" dirty="0"/>
              <a:t>Digital Multimeter, 2-10k ohm resistors, 1-1k resistor, 5k potentiometer, breadboard, and jumper wires</a:t>
            </a:r>
          </a:p>
        </p:txBody>
      </p:sp>
      <p:sp>
        <p:nvSpPr>
          <p:cNvPr id="4" name="Content Placeholder 3">
            <a:extLst>
              <a:ext uri="{FF2B5EF4-FFF2-40B4-BE49-F238E27FC236}">
                <a16:creationId xmlns:a16="http://schemas.microsoft.com/office/drawing/2014/main" id="{138A6A06-6631-49A8-9C89-8B51D514FA26}"/>
              </a:ext>
            </a:extLst>
          </p:cNvPr>
          <p:cNvSpPr>
            <a:spLocks noGrp="1"/>
          </p:cNvSpPr>
          <p:nvPr>
            <p:ph sz="half" idx="2"/>
          </p:nvPr>
        </p:nvSpPr>
        <p:spPr>
          <a:xfrm>
            <a:off x="6172200" y="2249485"/>
            <a:ext cx="5453743" cy="4142605"/>
          </a:xfrm>
        </p:spPr>
        <p:txBody>
          <a:bodyPr>
            <a:normAutofit fontScale="85000" lnSpcReduction="20000"/>
          </a:bodyPr>
          <a:lstStyle/>
          <a:p>
            <a:r>
              <a:rPr lang="en-US" u="sng" dirty="0"/>
              <a:t>Procedure</a:t>
            </a:r>
          </a:p>
          <a:p>
            <a:pPr lvl="1"/>
            <a:r>
              <a:rPr lang="en-US" dirty="0"/>
              <a:t>Simulated the circuit in Multisim because there were no calculations for this Lab.</a:t>
            </a:r>
          </a:p>
          <a:p>
            <a:pPr lvl="1"/>
            <a:r>
              <a:rPr lang="en-US" dirty="0"/>
              <a:t>Got the results and went to the lab and built the circuit using the resistors and 5k pot. </a:t>
            </a:r>
          </a:p>
          <a:p>
            <a:pPr lvl="1"/>
            <a:r>
              <a:rPr lang="en-US" dirty="0"/>
              <a:t>Troubleshoot circuit to make the 5k pot work </a:t>
            </a:r>
          </a:p>
          <a:p>
            <a:pPr lvl="1"/>
            <a:r>
              <a:rPr lang="en-US" dirty="0"/>
              <a:t>Adjust the screw on top of the 5k pot to get the min, null, and max values of the variable resistor and record the data. </a:t>
            </a:r>
          </a:p>
          <a:p>
            <a:pPr lvl="1"/>
            <a:r>
              <a:rPr lang="en-US" dirty="0"/>
              <a:t>Set the circuit up to measure VA-VB and then change the variable resistor to marks made in previous step to record the voltage for the min, null, and max values</a:t>
            </a:r>
          </a:p>
        </p:txBody>
      </p:sp>
    </p:spTree>
    <p:extLst>
      <p:ext uri="{BB962C8B-B14F-4D97-AF65-F5344CB8AC3E}">
        <p14:creationId xmlns:p14="http://schemas.microsoft.com/office/powerpoint/2010/main" val="221617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EC36-86C6-4125-A342-1CBD0A45D6AF}"/>
              </a:ext>
            </a:extLst>
          </p:cNvPr>
          <p:cNvSpPr>
            <a:spLocks noGrp="1"/>
          </p:cNvSpPr>
          <p:nvPr>
            <p:ph type="title"/>
          </p:nvPr>
        </p:nvSpPr>
        <p:spPr>
          <a:xfrm>
            <a:off x="1141412" y="153648"/>
            <a:ext cx="8768942" cy="1548448"/>
          </a:xfrm>
        </p:spPr>
        <p:txBody>
          <a:bodyPr/>
          <a:lstStyle/>
          <a:p>
            <a:r>
              <a:rPr lang="en-US" dirty="0"/>
              <a:t>Lab 5- MEMs Variable Resistor (modified)</a:t>
            </a:r>
          </a:p>
        </p:txBody>
      </p:sp>
      <p:pic>
        <p:nvPicPr>
          <p:cNvPr id="5" name="Content Placeholder 4" descr="A close up of a map&#10;&#10;Description automatically generated">
            <a:extLst>
              <a:ext uri="{FF2B5EF4-FFF2-40B4-BE49-F238E27FC236}">
                <a16:creationId xmlns:a16="http://schemas.microsoft.com/office/drawing/2014/main" id="{FBC326D9-0080-4431-B32B-70BAA9E6437E}"/>
              </a:ext>
            </a:extLst>
          </p:cNvPr>
          <p:cNvPicPr>
            <a:picLocks noGrp="1" noChangeAspect="1"/>
          </p:cNvPicPr>
          <p:nvPr>
            <p:ph idx="1"/>
          </p:nvPr>
        </p:nvPicPr>
        <p:blipFill>
          <a:blip r:embed="rId2"/>
          <a:stretch>
            <a:fillRect/>
          </a:stretch>
        </p:blipFill>
        <p:spPr>
          <a:xfrm>
            <a:off x="1141413" y="1702096"/>
            <a:ext cx="4421623" cy="4942544"/>
          </a:xfrm>
        </p:spPr>
      </p:pic>
      <p:pic>
        <p:nvPicPr>
          <p:cNvPr id="13" name="Picture 12" descr="A picture containing dog, white, group&#10;&#10;Description automatically generated">
            <a:extLst>
              <a:ext uri="{FF2B5EF4-FFF2-40B4-BE49-F238E27FC236}">
                <a16:creationId xmlns:a16="http://schemas.microsoft.com/office/drawing/2014/main" id="{29D90060-2C2B-47C0-B60B-FD0717597B22}"/>
              </a:ext>
            </a:extLst>
          </p:cNvPr>
          <p:cNvPicPr>
            <a:picLocks noChangeAspect="1"/>
          </p:cNvPicPr>
          <p:nvPr/>
        </p:nvPicPr>
        <p:blipFill>
          <a:blip r:embed="rId3"/>
          <a:stretch>
            <a:fillRect/>
          </a:stretch>
        </p:blipFill>
        <p:spPr>
          <a:xfrm>
            <a:off x="5765075" y="3429000"/>
            <a:ext cx="5993542" cy="3196556"/>
          </a:xfrm>
          <a:prstGeom prst="rect">
            <a:avLst/>
          </a:prstGeom>
        </p:spPr>
      </p:pic>
      <p:sp>
        <p:nvSpPr>
          <p:cNvPr id="14" name="TextBox 13">
            <a:extLst>
              <a:ext uri="{FF2B5EF4-FFF2-40B4-BE49-F238E27FC236}">
                <a16:creationId xmlns:a16="http://schemas.microsoft.com/office/drawing/2014/main" id="{98761BB8-83B7-4282-937D-E0110560ECC7}"/>
              </a:ext>
            </a:extLst>
          </p:cNvPr>
          <p:cNvSpPr txBox="1"/>
          <p:nvPr/>
        </p:nvSpPr>
        <p:spPr>
          <a:xfrm>
            <a:off x="5811478" y="1809286"/>
            <a:ext cx="3944982" cy="1200329"/>
          </a:xfrm>
          <a:prstGeom prst="rect">
            <a:avLst/>
          </a:prstGeom>
          <a:noFill/>
        </p:spPr>
        <p:txBody>
          <a:bodyPr wrap="square" rtlCol="0">
            <a:spAutoFit/>
          </a:bodyPr>
          <a:lstStyle/>
          <a:p>
            <a:r>
              <a:rPr lang="en-US" dirty="0"/>
              <a:t>Here are the results we got for simulated and the measured results along with the lab and the simulation that was done in Multisim. </a:t>
            </a:r>
          </a:p>
        </p:txBody>
      </p:sp>
    </p:spTree>
    <p:extLst>
      <p:ext uri="{BB962C8B-B14F-4D97-AF65-F5344CB8AC3E}">
        <p14:creationId xmlns:p14="http://schemas.microsoft.com/office/powerpoint/2010/main" val="75364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C8F2-33A2-4B39-BEA4-136884B7AB44}"/>
              </a:ext>
            </a:extLst>
          </p:cNvPr>
          <p:cNvSpPr>
            <a:spLocks noGrp="1"/>
          </p:cNvSpPr>
          <p:nvPr>
            <p:ph type="title" idx="4294967295"/>
          </p:nvPr>
        </p:nvSpPr>
        <p:spPr>
          <a:xfrm>
            <a:off x="957943" y="375240"/>
            <a:ext cx="8721725" cy="1104900"/>
          </a:xfrm>
        </p:spPr>
        <p:txBody>
          <a:bodyPr/>
          <a:lstStyle/>
          <a:p>
            <a:r>
              <a:rPr lang="en-US" dirty="0"/>
              <a:t>Lab 5- MEMs Variable Resistor (modified)</a:t>
            </a:r>
          </a:p>
        </p:txBody>
      </p:sp>
      <p:pic>
        <p:nvPicPr>
          <p:cNvPr id="7" name="Picture 6">
            <a:extLst>
              <a:ext uri="{FF2B5EF4-FFF2-40B4-BE49-F238E27FC236}">
                <a16:creationId xmlns:a16="http://schemas.microsoft.com/office/drawing/2014/main" id="{2099AB87-2FE9-4F95-82C0-81E3E5BC5E7C}"/>
              </a:ext>
            </a:extLst>
          </p:cNvPr>
          <p:cNvPicPr>
            <a:picLocks noChangeAspect="1"/>
          </p:cNvPicPr>
          <p:nvPr/>
        </p:nvPicPr>
        <p:blipFill>
          <a:blip r:embed="rId2"/>
          <a:stretch>
            <a:fillRect/>
          </a:stretch>
        </p:blipFill>
        <p:spPr>
          <a:xfrm>
            <a:off x="240576" y="1959429"/>
            <a:ext cx="3097527" cy="4130037"/>
          </a:xfrm>
          <a:prstGeom prst="rect">
            <a:avLst/>
          </a:prstGeom>
        </p:spPr>
      </p:pic>
      <p:sp>
        <p:nvSpPr>
          <p:cNvPr id="9" name="TextBox 8">
            <a:extLst>
              <a:ext uri="{FF2B5EF4-FFF2-40B4-BE49-F238E27FC236}">
                <a16:creationId xmlns:a16="http://schemas.microsoft.com/office/drawing/2014/main" id="{E702A3E6-E8E3-48C2-B529-53DA8204E15A}"/>
              </a:ext>
            </a:extLst>
          </p:cNvPr>
          <p:cNvSpPr txBox="1"/>
          <p:nvPr/>
        </p:nvSpPr>
        <p:spPr>
          <a:xfrm>
            <a:off x="3483429" y="1842149"/>
            <a:ext cx="5225142" cy="4247317"/>
          </a:xfrm>
          <a:prstGeom prst="rect">
            <a:avLst/>
          </a:prstGeom>
          <a:noFill/>
        </p:spPr>
        <p:txBody>
          <a:bodyPr wrap="square" rtlCol="0">
            <a:spAutoFit/>
          </a:bodyPr>
          <a:lstStyle/>
          <a:p>
            <a:r>
              <a:rPr lang="en-US" u="sng" dirty="0"/>
              <a:t>Observations:</a:t>
            </a:r>
          </a:p>
          <a:p>
            <a:pPr marL="285750" indent="-285750">
              <a:buFont typeface="Arial" panose="020B0604020202020204" pitchFamily="34" charset="0"/>
              <a:buChar char="•"/>
            </a:pPr>
            <a:r>
              <a:rPr lang="en-US" dirty="0"/>
              <a:t>We struggled to get this circuit built properly in order to make it work the way that it was supposed to work. We didn’t know that 2 of the legs of the potentiometer had to jumped out to ground and the other leg had to have power supplied to it. It was neat though that we were able to adjust the resistor to get the desired voltage. As seen in chart beside this we didn’t get the same values from the simulation to the measured. For our null measurement we got it to be 4.5 volts simulated and in the lab we couldn’t get 1 volt. As I stated before we had issues getting the setup correct and even when it was correct we still didn’t get accurate measurements. Had to try multiple different 5k pots.</a:t>
            </a:r>
          </a:p>
        </p:txBody>
      </p:sp>
      <p:graphicFrame>
        <p:nvGraphicFramePr>
          <p:cNvPr id="12" name="Table 11">
            <a:extLst>
              <a:ext uri="{FF2B5EF4-FFF2-40B4-BE49-F238E27FC236}">
                <a16:creationId xmlns:a16="http://schemas.microsoft.com/office/drawing/2014/main" id="{E3AA51F2-C822-41D7-88D3-3B4D869D923B}"/>
              </a:ext>
            </a:extLst>
          </p:cNvPr>
          <p:cNvGraphicFramePr>
            <a:graphicFrameLocks noGrp="1"/>
          </p:cNvGraphicFramePr>
          <p:nvPr>
            <p:extLst>
              <p:ext uri="{D42A27DB-BD31-4B8C-83A1-F6EECF244321}">
                <p14:modId xmlns:p14="http://schemas.microsoft.com/office/powerpoint/2010/main" val="3506012787"/>
              </p:ext>
            </p:extLst>
          </p:nvPr>
        </p:nvGraphicFramePr>
        <p:xfrm>
          <a:off x="8853897" y="2220951"/>
          <a:ext cx="2815589" cy="3622496"/>
        </p:xfrm>
        <a:graphic>
          <a:graphicData uri="http://schemas.openxmlformats.org/drawingml/2006/table">
            <a:tbl>
              <a:tblPr firstRow="1" firstCol="1" bandRow="1">
                <a:tableStyleId>{5C22544A-7EE6-4342-B048-85BDC9FD1C3A}</a:tableStyleId>
              </a:tblPr>
              <a:tblGrid>
                <a:gridCol w="777528">
                  <a:extLst>
                    <a:ext uri="{9D8B030D-6E8A-4147-A177-3AD203B41FA5}">
                      <a16:colId xmlns:a16="http://schemas.microsoft.com/office/drawing/2014/main" val="700042231"/>
                    </a:ext>
                  </a:extLst>
                </a:gridCol>
                <a:gridCol w="969457">
                  <a:extLst>
                    <a:ext uri="{9D8B030D-6E8A-4147-A177-3AD203B41FA5}">
                      <a16:colId xmlns:a16="http://schemas.microsoft.com/office/drawing/2014/main" val="964079982"/>
                    </a:ext>
                  </a:extLst>
                </a:gridCol>
                <a:gridCol w="1068604">
                  <a:extLst>
                    <a:ext uri="{9D8B030D-6E8A-4147-A177-3AD203B41FA5}">
                      <a16:colId xmlns:a16="http://schemas.microsoft.com/office/drawing/2014/main" val="3110863868"/>
                    </a:ext>
                  </a:extLst>
                </a:gridCol>
              </a:tblGrid>
              <a:tr h="411005">
                <a:tc>
                  <a:txBody>
                    <a:bodyPr/>
                    <a:lstStyle/>
                    <a:p>
                      <a:endParaRPr lang="en-US" sz="1000"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2111615"/>
                  </a:ext>
                </a:extLst>
              </a:tr>
              <a:tr h="325111">
                <a:tc>
                  <a:txBody>
                    <a:bodyPr/>
                    <a:lstStyle/>
                    <a:p>
                      <a:pPr marL="0" marR="0">
                        <a:lnSpc>
                          <a:spcPct val="115000"/>
                        </a:lnSpc>
                        <a:spcBef>
                          <a:spcPts val="0"/>
                        </a:spcBef>
                        <a:spcAft>
                          <a:spcPts val="0"/>
                        </a:spcAft>
                      </a:pPr>
                      <a:r>
                        <a:rPr lang="en-US" sz="12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9923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93421208"/>
                  </a:ext>
                </a:extLst>
              </a:tr>
              <a:tr h="325111">
                <a:tc>
                  <a:txBody>
                    <a:bodyPr/>
                    <a:lstStyle/>
                    <a:p>
                      <a:pPr marL="0" marR="0">
                        <a:lnSpc>
                          <a:spcPct val="115000"/>
                        </a:lnSpc>
                        <a:spcBef>
                          <a:spcPts val="0"/>
                        </a:spcBef>
                        <a:spcAft>
                          <a:spcPts val="0"/>
                        </a:spcAft>
                      </a:pPr>
                      <a:r>
                        <a:rPr lang="en-US" sz="12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9986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56623015"/>
                  </a:ext>
                </a:extLst>
              </a:tr>
              <a:tr h="250008">
                <a:tc>
                  <a:txBody>
                    <a:bodyPr/>
                    <a:lstStyle/>
                    <a:p>
                      <a:pPr marL="0" marR="0">
                        <a:lnSpc>
                          <a:spcPct val="115000"/>
                        </a:lnSpc>
                        <a:spcBef>
                          <a:spcPts val="0"/>
                        </a:spcBef>
                        <a:spcAft>
                          <a:spcPts val="0"/>
                        </a:spcAft>
                      </a:pPr>
                      <a:r>
                        <a:rPr lang="en-US" sz="12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982 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69845537"/>
                  </a:ext>
                </a:extLst>
              </a:tr>
              <a:tr h="250008">
                <a:tc>
                  <a:txBody>
                    <a:bodyPr/>
                    <a:lstStyle/>
                    <a:p>
                      <a:pPr marL="0" marR="0">
                        <a:lnSpc>
                          <a:spcPct val="115000"/>
                        </a:lnSpc>
                        <a:spcBef>
                          <a:spcPts val="0"/>
                        </a:spcBef>
                        <a:spcAft>
                          <a:spcPts val="0"/>
                        </a:spcAft>
                      </a:pPr>
                      <a:r>
                        <a:rPr lang="en-US" sz="1200">
                          <a:effectLst/>
                        </a:rPr>
                        <a:t>R4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58829446"/>
                  </a:ext>
                </a:extLst>
              </a:tr>
              <a:tr h="229134">
                <a:tc>
                  <a:txBody>
                    <a:bodyPr/>
                    <a:lstStyle/>
                    <a:p>
                      <a:pPr marL="0" marR="0">
                        <a:lnSpc>
                          <a:spcPct val="115000"/>
                        </a:lnSpc>
                        <a:spcBef>
                          <a:spcPts val="0"/>
                        </a:spcBef>
                        <a:spcAft>
                          <a:spcPts val="0"/>
                        </a:spcAft>
                      </a:pPr>
                      <a:r>
                        <a:rPr lang="en-US" sz="1100">
                          <a:effectLst/>
                        </a:rPr>
                        <a:t>min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449.9uV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2249348"/>
                  </a:ext>
                </a:extLst>
              </a:tr>
              <a:tr h="229134">
                <a:tc>
                  <a:txBody>
                    <a:bodyPr/>
                    <a:lstStyle/>
                    <a:p>
                      <a:pPr marL="0" marR="0">
                        <a:lnSpc>
                          <a:spcPct val="115000"/>
                        </a:lnSpc>
                        <a:spcBef>
                          <a:spcPts val="0"/>
                        </a:spcBef>
                        <a:spcAft>
                          <a:spcPts val="0"/>
                        </a:spcAft>
                      </a:pPr>
                      <a:r>
                        <a:rPr lang="en-US" sz="1100">
                          <a:effectLst/>
                        </a:rPr>
                        <a:t>null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.908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39773038"/>
                  </a:ext>
                </a:extLst>
              </a:tr>
              <a:tr h="297995">
                <a:tc>
                  <a:txBody>
                    <a:bodyPr/>
                    <a:lstStyle/>
                    <a:p>
                      <a:pPr marL="0" marR="0">
                        <a:lnSpc>
                          <a:spcPct val="115000"/>
                        </a:lnSpc>
                        <a:spcBef>
                          <a:spcPts val="0"/>
                        </a:spcBef>
                        <a:spcAft>
                          <a:spcPts val="0"/>
                        </a:spcAft>
                      </a:pPr>
                      <a:r>
                        <a:rPr lang="en-US" sz="1100">
                          <a:effectLst/>
                        </a:rPr>
                        <a:t>max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7.5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4.698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25463213"/>
                  </a:ext>
                </a:extLst>
              </a:tr>
              <a:tr h="411005">
                <a:tc>
                  <a:txBody>
                    <a:bodyPr/>
                    <a:lstStyle/>
                    <a:p>
                      <a:pPr marL="0" marR="0">
                        <a:lnSpc>
                          <a:spcPct val="115000"/>
                        </a:lnSpc>
                        <a:spcBef>
                          <a:spcPts val="0"/>
                        </a:spcBef>
                        <a:spcAft>
                          <a:spcPts val="0"/>
                        </a:spcAft>
                      </a:pPr>
                      <a:r>
                        <a:rPr lang="en-US" sz="1100">
                          <a:effectLst/>
                        </a:rPr>
                        <a:t>Va - Vb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63565631"/>
                  </a:ext>
                </a:extLst>
              </a:tr>
              <a:tr h="297995">
                <a:tc>
                  <a:txBody>
                    <a:bodyPr/>
                    <a:lstStyle/>
                    <a:p>
                      <a:pPr marL="0" marR="0">
                        <a:lnSpc>
                          <a:spcPct val="115000"/>
                        </a:lnSpc>
                        <a:spcBef>
                          <a:spcPts val="0"/>
                        </a:spcBef>
                        <a:spcAft>
                          <a:spcPts val="0"/>
                        </a:spcAft>
                      </a:pPr>
                      <a:r>
                        <a:rPr lang="en-US" sz="1100">
                          <a:effectLst/>
                        </a:rPr>
                        <a:t>min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-4.486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65294548"/>
                  </a:ext>
                </a:extLst>
              </a:tr>
              <a:tr h="297995">
                <a:tc>
                  <a:txBody>
                    <a:bodyPr/>
                    <a:lstStyle/>
                    <a:p>
                      <a:pPr marL="0" marR="0">
                        <a:lnSpc>
                          <a:spcPct val="115000"/>
                        </a:lnSpc>
                        <a:spcBef>
                          <a:spcPts val="0"/>
                        </a:spcBef>
                        <a:spcAft>
                          <a:spcPts val="0"/>
                        </a:spcAft>
                      </a:pPr>
                      <a:r>
                        <a:rPr lang="en-US" sz="1100">
                          <a:effectLst/>
                        </a:rPr>
                        <a:t>null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.00017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4846121"/>
                  </a:ext>
                </a:extLst>
              </a:tr>
              <a:tr h="297995">
                <a:tc>
                  <a:txBody>
                    <a:bodyPr/>
                    <a:lstStyle/>
                    <a:p>
                      <a:pPr marL="0" marR="0">
                        <a:lnSpc>
                          <a:spcPct val="115000"/>
                        </a:lnSpc>
                        <a:spcBef>
                          <a:spcPts val="0"/>
                        </a:spcBef>
                        <a:spcAft>
                          <a:spcPts val="0"/>
                        </a:spcAft>
                      </a:pPr>
                      <a:r>
                        <a:rPr lang="en-US" sz="1100">
                          <a:effectLst/>
                        </a:rPr>
                        <a:t>max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2.9645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1050068"/>
                  </a:ext>
                </a:extLst>
              </a:tr>
            </a:tbl>
          </a:graphicData>
        </a:graphic>
      </p:graphicFrame>
    </p:spTree>
    <p:extLst>
      <p:ext uri="{BB962C8B-B14F-4D97-AF65-F5344CB8AC3E}">
        <p14:creationId xmlns:p14="http://schemas.microsoft.com/office/powerpoint/2010/main" val="876880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4738-4213-44F7-96E6-07E60EF1EE3A}"/>
              </a:ext>
            </a:extLst>
          </p:cNvPr>
          <p:cNvSpPr>
            <a:spLocks noGrp="1"/>
          </p:cNvSpPr>
          <p:nvPr>
            <p:ph type="title"/>
          </p:nvPr>
        </p:nvSpPr>
        <p:spPr/>
        <p:txBody>
          <a:bodyPr/>
          <a:lstStyle/>
          <a:p>
            <a:r>
              <a:rPr lang="en-US" dirty="0"/>
              <a:t>Lab 6- Black box design (parallel circuit)</a:t>
            </a:r>
          </a:p>
        </p:txBody>
      </p:sp>
      <p:sp>
        <p:nvSpPr>
          <p:cNvPr id="3" name="Content Placeholder 2">
            <a:extLst>
              <a:ext uri="{FF2B5EF4-FFF2-40B4-BE49-F238E27FC236}">
                <a16:creationId xmlns:a16="http://schemas.microsoft.com/office/drawing/2014/main" id="{ACF56EB3-3070-4A5F-B943-5A670438E6E3}"/>
              </a:ext>
            </a:extLst>
          </p:cNvPr>
          <p:cNvSpPr>
            <a:spLocks noGrp="1"/>
          </p:cNvSpPr>
          <p:nvPr>
            <p:ph sz="half" idx="1"/>
          </p:nvPr>
        </p:nvSpPr>
        <p:spPr/>
        <p:txBody>
          <a:bodyPr>
            <a:normAutofit fontScale="92500" lnSpcReduction="20000"/>
          </a:bodyPr>
          <a:lstStyle/>
          <a:p>
            <a:r>
              <a:rPr lang="en-US" u="sng" dirty="0"/>
              <a:t>Objective</a:t>
            </a:r>
          </a:p>
          <a:p>
            <a:pPr lvl="1"/>
            <a:r>
              <a:rPr lang="en-US" dirty="0"/>
              <a:t>To learn about parallel circuits and be able to figure out the combination of 2 resistors that when hooked up in parallel would make the diagram provided on the lab true. </a:t>
            </a:r>
          </a:p>
          <a:p>
            <a:r>
              <a:rPr lang="en-US" u="sng" dirty="0"/>
              <a:t>Equipment Used</a:t>
            </a:r>
          </a:p>
          <a:p>
            <a:pPr lvl="1"/>
            <a:r>
              <a:rPr lang="en-US" dirty="0"/>
              <a:t>Digital multimeter, wires, DC power source, Bread board, Resistors: 2 - 1k ohm</a:t>
            </a:r>
            <a:endParaRPr lang="en-US" u="sng" dirty="0"/>
          </a:p>
        </p:txBody>
      </p:sp>
      <p:pic>
        <p:nvPicPr>
          <p:cNvPr id="12" name="Content Placeholder 11" descr="A screenshot of a social media post&#10;&#10;Description automatically generated">
            <a:extLst>
              <a:ext uri="{FF2B5EF4-FFF2-40B4-BE49-F238E27FC236}">
                <a16:creationId xmlns:a16="http://schemas.microsoft.com/office/drawing/2014/main" id="{E5E48693-088F-4B7E-897F-33F1B6E05EEE}"/>
              </a:ext>
            </a:extLst>
          </p:cNvPr>
          <p:cNvPicPr>
            <a:picLocks noGrp="1" noChangeAspect="1"/>
          </p:cNvPicPr>
          <p:nvPr>
            <p:ph sz="half" idx="2"/>
          </p:nvPr>
        </p:nvPicPr>
        <p:blipFill>
          <a:blip r:embed="rId2"/>
          <a:stretch>
            <a:fillRect/>
          </a:stretch>
        </p:blipFill>
        <p:spPr>
          <a:xfrm>
            <a:off x="6093304" y="2097088"/>
            <a:ext cx="5341460" cy="3920997"/>
          </a:xfrm>
        </p:spPr>
      </p:pic>
    </p:spTree>
    <p:extLst>
      <p:ext uri="{BB962C8B-B14F-4D97-AF65-F5344CB8AC3E}">
        <p14:creationId xmlns:p14="http://schemas.microsoft.com/office/powerpoint/2010/main" val="1757258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40DC-0BBB-4EE1-8FA3-1391D440F02E}"/>
              </a:ext>
            </a:extLst>
          </p:cNvPr>
          <p:cNvSpPr>
            <a:spLocks noGrp="1"/>
          </p:cNvSpPr>
          <p:nvPr>
            <p:ph type="title"/>
          </p:nvPr>
        </p:nvSpPr>
        <p:spPr>
          <a:xfrm>
            <a:off x="1141413" y="618518"/>
            <a:ext cx="5250678" cy="1097071"/>
          </a:xfrm>
        </p:spPr>
        <p:txBody>
          <a:bodyPr/>
          <a:lstStyle/>
          <a:p>
            <a:r>
              <a:rPr lang="en-US" dirty="0"/>
              <a:t>Lab 6- Black box design (parallel circuit)</a:t>
            </a:r>
          </a:p>
        </p:txBody>
      </p:sp>
      <p:sp>
        <p:nvSpPr>
          <p:cNvPr id="3" name="Content Placeholder 2">
            <a:extLst>
              <a:ext uri="{FF2B5EF4-FFF2-40B4-BE49-F238E27FC236}">
                <a16:creationId xmlns:a16="http://schemas.microsoft.com/office/drawing/2014/main" id="{6A616AE2-3DD7-4CFF-9339-5E9720C3E85D}"/>
              </a:ext>
            </a:extLst>
          </p:cNvPr>
          <p:cNvSpPr>
            <a:spLocks noGrp="1"/>
          </p:cNvSpPr>
          <p:nvPr>
            <p:ph sz="half" idx="1"/>
          </p:nvPr>
        </p:nvSpPr>
        <p:spPr/>
        <p:txBody>
          <a:bodyPr>
            <a:normAutofit fontScale="85000" lnSpcReduction="10000"/>
          </a:bodyPr>
          <a:lstStyle/>
          <a:p>
            <a:r>
              <a:rPr lang="en-US" u="sng" dirty="0"/>
              <a:t>Procedure</a:t>
            </a:r>
          </a:p>
          <a:p>
            <a:pPr lvl="1"/>
            <a:r>
              <a:rPr lang="en-US" dirty="0"/>
              <a:t>First calculated the Total resistance based on ohms law and solving for resistors in parallel. </a:t>
            </a:r>
          </a:p>
          <a:p>
            <a:pPr lvl="1"/>
            <a:r>
              <a:rPr lang="en-US" dirty="0"/>
              <a:t>Knowing the total resistance then we could figure out what 2 basic resistors we needed to use to get the correct current. </a:t>
            </a:r>
          </a:p>
          <a:p>
            <a:pPr lvl="1"/>
            <a:r>
              <a:rPr lang="en-US" dirty="0"/>
              <a:t>Simulated it</a:t>
            </a:r>
          </a:p>
          <a:p>
            <a:pPr lvl="1"/>
            <a:r>
              <a:rPr lang="en-US" dirty="0"/>
              <a:t>Went to lab and built the circuit and then tested the circuit to see if the measured values lined up with the calculations and the simulation.</a:t>
            </a:r>
          </a:p>
          <a:p>
            <a:endParaRPr lang="en-US" dirty="0"/>
          </a:p>
        </p:txBody>
      </p:sp>
      <p:pic>
        <p:nvPicPr>
          <p:cNvPr id="6" name="Content Placeholder 5" descr="A screenshot of a cell phone&#10;&#10;Description automatically generated">
            <a:extLst>
              <a:ext uri="{FF2B5EF4-FFF2-40B4-BE49-F238E27FC236}">
                <a16:creationId xmlns:a16="http://schemas.microsoft.com/office/drawing/2014/main" id="{CE5F867D-909D-4AF8-9A9E-D27ABCCD02D4}"/>
              </a:ext>
            </a:extLst>
          </p:cNvPr>
          <p:cNvPicPr>
            <a:picLocks noGrp="1" noChangeAspect="1"/>
          </p:cNvPicPr>
          <p:nvPr>
            <p:ph sz="half" idx="2"/>
          </p:nvPr>
        </p:nvPicPr>
        <p:blipFill>
          <a:blip r:embed="rId2"/>
          <a:stretch>
            <a:fillRect/>
          </a:stretch>
        </p:blipFill>
        <p:spPr>
          <a:xfrm>
            <a:off x="6033579" y="2249486"/>
            <a:ext cx="2823242" cy="3724594"/>
          </a:xfrm>
        </p:spPr>
      </p:pic>
      <p:pic>
        <p:nvPicPr>
          <p:cNvPr id="8" name="Picture 7" descr="A screenshot of a cell phone&#10;&#10;Description automatically generated">
            <a:extLst>
              <a:ext uri="{FF2B5EF4-FFF2-40B4-BE49-F238E27FC236}">
                <a16:creationId xmlns:a16="http://schemas.microsoft.com/office/drawing/2014/main" id="{143B05E8-D072-4286-8CB3-7D298EA16728}"/>
              </a:ext>
            </a:extLst>
          </p:cNvPr>
          <p:cNvPicPr>
            <a:picLocks noChangeAspect="1"/>
          </p:cNvPicPr>
          <p:nvPr/>
        </p:nvPicPr>
        <p:blipFill>
          <a:blip r:embed="rId3"/>
          <a:stretch>
            <a:fillRect/>
          </a:stretch>
        </p:blipFill>
        <p:spPr>
          <a:xfrm>
            <a:off x="9096041" y="2236638"/>
            <a:ext cx="2930495" cy="3737442"/>
          </a:xfrm>
          <a:prstGeom prst="rect">
            <a:avLst/>
          </a:prstGeom>
        </p:spPr>
      </p:pic>
      <p:graphicFrame>
        <p:nvGraphicFramePr>
          <p:cNvPr id="9" name="Table 8">
            <a:extLst>
              <a:ext uri="{FF2B5EF4-FFF2-40B4-BE49-F238E27FC236}">
                <a16:creationId xmlns:a16="http://schemas.microsoft.com/office/drawing/2014/main" id="{253D6AC7-53BD-4D76-9F92-ED067F5B161F}"/>
              </a:ext>
            </a:extLst>
          </p:cNvPr>
          <p:cNvGraphicFramePr>
            <a:graphicFrameLocks noGrp="1"/>
          </p:cNvGraphicFramePr>
          <p:nvPr>
            <p:extLst>
              <p:ext uri="{D42A27DB-BD31-4B8C-83A1-F6EECF244321}">
                <p14:modId xmlns:p14="http://schemas.microsoft.com/office/powerpoint/2010/main" val="2867703418"/>
              </p:ext>
            </p:extLst>
          </p:nvPr>
        </p:nvGraphicFramePr>
        <p:xfrm>
          <a:off x="7445200" y="767362"/>
          <a:ext cx="2823242" cy="1174650"/>
        </p:xfrm>
        <a:graphic>
          <a:graphicData uri="http://schemas.openxmlformats.org/drawingml/2006/table">
            <a:tbl>
              <a:tblPr>
                <a:tableStyleId>{5C22544A-7EE6-4342-B048-85BDC9FD1C3A}</a:tableStyleId>
              </a:tblPr>
              <a:tblGrid>
                <a:gridCol w="756015">
                  <a:extLst>
                    <a:ext uri="{9D8B030D-6E8A-4147-A177-3AD203B41FA5}">
                      <a16:colId xmlns:a16="http://schemas.microsoft.com/office/drawing/2014/main" val="247001510"/>
                    </a:ext>
                  </a:extLst>
                </a:gridCol>
                <a:gridCol w="803448">
                  <a:extLst>
                    <a:ext uri="{9D8B030D-6E8A-4147-A177-3AD203B41FA5}">
                      <a16:colId xmlns:a16="http://schemas.microsoft.com/office/drawing/2014/main" val="3959738023"/>
                    </a:ext>
                  </a:extLst>
                </a:gridCol>
                <a:gridCol w="1263779">
                  <a:extLst>
                    <a:ext uri="{9D8B030D-6E8A-4147-A177-3AD203B41FA5}">
                      <a16:colId xmlns:a16="http://schemas.microsoft.com/office/drawing/2014/main" val="718228709"/>
                    </a:ext>
                  </a:extLst>
                </a:gridCol>
              </a:tblGrid>
              <a:tr h="234930">
                <a:tc>
                  <a:txBody>
                    <a:bodyPr/>
                    <a:lstStyle/>
                    <a:p>
                      <a:pPr algn="l" fontAlgn="b"/>
                      <a:r>
                        <a:rPr lang="en-US" sz="1100" u="none" strike="noStrike">
                          <a:effectLst/>
                        </a:rPr>
                        <a:t>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9V</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6864772"/>
                  </a:ext>
                </a:extLst>
              </a:tr>
              <a:tr h="234930">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1.0E+3</a:t>
                      </a:r>
                      <a:r>
                        <a:rPr lang="el-GR" sz="1100" u="none" strike="noStrike" dirty="0">
                          <a:effectLst/>
                        </a:rPr>
                        <a:t>Ω</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9655585"/>
                  </a:ext>
                </a:extLst>
              </a:tr>
              <a:tr h="234930">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1.0E+3</a:t>
                      </a:r>
                      <a:r>
                        <a:rPr lang="el-GR" sz="1100" u="none" strike="noStrike" dirty="0">
                          <a:effectLst/>
                        </a:rPr>
                        <a:t>Ω</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6975834"/>
                  </a:ext>
                </a:extLst>
              </a:tr>
              <a:tr h="234930">
                <a:tc>
                  <a:txBody>
                    <a:bodyPr/>
                    <a:lstStyle/>
                    <a:p>
                      <a:pPr algn="l"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500</a:t>
                      </a:r>
                      <a:r>
                        <a:rPr lang="el-GR" sz="1100" u="none" strike="noStrike" dirty="0">
                          <a:effectLst/>
                        </a:rPr>
                        <a:t>Ω</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(B2*B3)/(B2+B3)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005546"/>
                  </a:ext>
                </a:extLst>
              </a:tr>
              <a:tr h="234930">
                <a:tc>
                  <a:txBody>
                    <a:bodyPr/>
                    <a:lstStyle/>
                    <a:p>
                      <a:pPr algn="l" fontAlgn="b"/>
                      <a:r>
                        <a:rPr lang="en-US" sz="1100" u="none" strike="noStrike">
                          <a:effectLst/>
                        </a:rPr>
                        <a:t>IT=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18.0E-3A</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B1/B4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485899"/>
                  </a:ext>
                </a:extLst>
              </a:tr>
            </a:tbl>
          </a:graphicData>
        </a:graphic>
      </p:graphicFrame>
    </p:spTree>
    <p:extLst>
      <p:ext uri="{BB962C8B-B14F-4D97-AF65-F5344CB8AC3E}">
        <p14:creationId xmlns:p14="http://schemas.microsoft.com/office/powerpoint/2010/main" val="51008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B6EB-DB0B-4B5B-BA81-3A45D7F05A30}"/>
              </a:ext>
            </a:extLst>
          </p:cNvPr>
          <p:cNvSpPr>
            <a:spLocks noGrp="1"/>
          </p:cNvSpPr>
          <p:nvPr>
            <p:ph type="title"/>
          </p:nvPr>
        </p:nvSpPr>
        <p:spPr/>
        <p:txBody>
          <a:bodyPr/>
          <a:lstStyle/>
          <a:p>
            <a:r>
              <a:rPr lang="en-US" dirty="0"/>
              <a:t>Lab 6- Black box design (parallel circuit)</a:t>
            </a:r>
          </a:p>
        </p:txBody>
      </p:sp>
      <p:pic>
        <p:nvPicPr>
          <p:cNvPr id="6" name="Picture 5" descr="A picture containing white, stove, kitchen, sitting&#10;&#10;Description automatically generated">
            <a:extLst>
              <a:ext uri="{FF2B5EF4-FFF2-40B4-BE49-F238E27FC236}">
                <a16:creationId xmlns:a16="http://schemas.microsoft.com/office/drawing/2014/main" id="{8C481C5D-F24A-45EE-AA5C-B18884161D8C}"/>
              </a:ext>
            </a:extLst>
          </p:cNvPr>
          <p:cNvPicPr>
            <a:picLocks noChangeAspect="1"/>
          </p:cNvPicPr>
          <p:nvPr/>
        </p:nvPicPr>
        <p:blipFill>
          <a:blip r:embed="rId2"/>
          <a:stretch>
            <a:fillRect/>
          </a:stretch>
        </p:blipFill>
        <p:spPr>
          <a:xfrm>
            <a:off x="3125629" y="2943494"/>
            <a:ext cx="2918903" cy="3891871"/>
          </a:xfrm>
          <a:prstGeom prst="rect">
            <a:avLst/>
          </a:prstGeom>
        </p:spPr>
      </p:pic>
      <p:pic>
        <p:nvPicPr>
          <p:cNvPr id="8" name="Picture 7" descr="A picture containing indoor, sitting, white, black&#10;&#10;Description automatically generated">
            <a:extLst>
              <a:ext uri="{FF2B5EF4-FFF2-40B4-BE49-F238E27FC236}">
                <a16:creationId xmlns:a16="http://schemas.microsoft.com/office/drawing/2014/main" id="{A4BB4836-494F-4F01-9EF9-2DD3B3E809BE}"/>
              </a:ext>
            </a:extLst>
          </p:cNvPr>
          <p:cNvPicPr>
            <a:picLocks noChangeAspect="1"/>
          </p:cNvPicPr>
          <p:nvPr/>
        </p:nvPicPr>
        <p:blipFill>
          <a:blip r:embed="rId3"/>
          <a:stretch>
            <a:fillRect/>
          </a:stretch>
        </p:blipFill>
        <p:spPr>
          <a:xfrm>
            <a:off x="113212" y="2943497"/>
            <a:ext cx="2918903" cy="3891870"/>
          </a:xfrm>
          <a:prstGeom prst="rect">
            <a:avLst/>
          </a:prstGeom>
        </p:spPr>
      </p:pic>
      <p:pic>
        <p:nvPicPr>
          <p:cNvPr id="10" name="Picture 9" descr="A close up of a sign&#10;&#10;Description automatically generated">
            <a:extLst>
              <a:ext uri="{FF2B5EF4-FFF2-40B4-BE49-F238E27FC236}">
                <a16:creationId xmlns:a16="http://schemas.microsoft.com/office/drawing/2014/main" id="{390089D6-B764-40F5-9F16-DDEC9C51A647}"/>
              </a:ext>
            </a:extLst>
          </p:cNvPr>
          <p:cNvPicPr>
            <a:picLocks noChangeAspect="1"/>
          </p:cNvPicPr>
          <p:nvPr/>
        </p:nvPicPr>
        <p:blipFill>
          <a:blip r:embed="rId4"/>
          <a:stretch>
            <a:fillRect/>
          </a:stretch>
        </p:blipFill>
        <p:spPr>
          <a:xfrm>
            <a:off x="6147470" y="2943492"/>
            <a:ext cx="2918904" cy="3891872"/>
          </a:xfrm>
          <a:prstGeom prst="rect">
            <a:avLst/>
          </a:prstGeom>
        </p:spPr>
      </p:pic>
      <p:pic>
        <p:nvPicPr>
          <p:cNvPr id="12" name="Picture 11" descr="A picture containing indoor, table, small, items&#10;&#10;Description automatically generated">
            <a:extLst>
              <a:ext uri="{FF2B5EF4-FFF2-40B4-BE49-F238E27FC236}">
                <a16:creationId xmlns:a16="http://schemas.microsoft.com/office/drawing/2014/main" id="{03AC63DC-41A2-4D47-AE9F-4928D33070C7}"/>
              </a:ext>
            </a:extLst>
          </p:cNvPr>
          <p:cNvPicPr>
            <a:picLocks noChangeAspect="1"/>
          </p:cNvPicPr>
          <p:nvPr/>
        </p:nvPicPr>
        <p:blipFill>
          <a:blip r:embed="rId5"/>
          <a:stretch>
            <a:fillRect/>
          </a:stretch>
        </p:blipFill>
        <p:spPr>
          <a:xfrm>
            <a:off x="9169312" y="2943493"/>
            <a:ext cx="2918904" cy="3891872"/>
          </a:xfrm>
          <a:prstGeom prst="rect">
            <a:avLst/>
          </a:prstGeom>
        </p:spPr>
      </p:pic>
      <p:sp>
        <p:nvSpPr>
          <p:cNvPr id="13" name="TextBox 12">
            <a:extLst>
              <a:ext uri="{FF2B5EF4-FFF2-40B4-BE49-F238E27FC236}">
                <a16:creationId xmlns:a16="http://schemas.microsoft.com/office/drawing/2014/main" id="{F4CD2122-B045-468A-B13A-8F5A19C75AB0}"/>
              </a:ext>
            </a:extLst>
          </p:cNvPr>
          <p:cNvSpPr txBox="1"/>
          <p:nvPr/>
        </p:nvSpPr>
        <p:spPr>
          <a:xfrm>
            <a:off x="1141413" y="1985554"/>
            <a:ext cx="6870473" cy="646331"/>
          </a:xfrm>
          <a:prstGeom prst="rect">
            <a:avLst/>
          </a:prstGeom>
          <a:noFill/>
        </p:spPr>
        <p:txBody>
          <a:bodyPr wrap="square" rtlCol="0">
            <a:spAutoFit/>
          </a:bodyPr>
          <a:lstStyle/>
          <a:p>
            <a:r>
              <a:rPr lang="en-US" sz="3600" dirty="0"/>
              <a:t>Pictures of setup and measurements</a:t>
            </a:r>
          </a:p>
        </p:txBody>
      </p:sp>
    </p:spTree>
    <p:extLst>
      <p:ext uri="{BB962C8B-B14F-4D97-AF65-F5344CB8AC3E}">
        <p14:creationId xmlns:p14="http://schemas.microsoft.com/office/powerpoint/2010/main" val="367853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386F-FEAC-42A1-9A69-E3DACB6D11BC}"/>
              </a:ext>
            </a:extLst>
          </p:cNvPr>
          <p:cNvSpPr>
            <a:spLocks noGrp="1"/>
          </p:cNvSpPr>
          <p:nvPr>
            <p:ph type="title"/>
          </p:nvPr>
        </p:nvSpPr>
        <p:spPr/>
        <p:txBody>
          <a:bodyPr/>
          <a:lstStyle/>
          <a:p>
            <a:r>
              <a:rPr lang="en-US" dirty="0"/>
              <a:t>Lab 6- Black box design (parallel circuit)</a:t>
            </a:r>
          </a:p>
        </p:txBody>
      </p:sp>
      <p:sp>
        <p:nvSpPr>
          <p:cNvPr id="6" name="Content Placeholder 5">
            <a:extLst>
              <a:ext uri="{FF2B5EF4-FFF2-40B4-BE49-F238E27FC236}">
                <a16:creationId xmlns:a16="http://schemas.microsoft.com/office/drawing/2014/main" id="{957A8960-145D-4C2E-BA4F-FCC35DE4A871}"/>
              </a:ext>
            </a:extLst>
          </p:cNvPr>
          <p:cNvSpPr>
            <a:spLocks noGrp="1"/>
          </p:cNvSpPr>
          <p:nvPr>
            <p:ph sz="half" idx="1"/>
          </p:nvPr>
        </p:nvSpPr>
        <p:spPr>
          <a:xfrm>
            <a:off x="1141410" y="2249486"/>
            <a:ext cx="5398727" cy="4490948"/>
          </a:xfrm>
        </p:spPr>
        <p:txBody>
          <a:bodyPr>
            <a:normAutofit/>
          </a:bodyPr>
          <a:lstStyle/>
          <a:p>
            <a:r>
              <a:rPr lang="en-US" u="sng" dirty="0"/>
              <a:t>Observations and Results</a:t>
            </a:r>
          </a:p>
          <a:p>
            <a:pPr lvl="1"/>
            <a:r>
              <a:rPr lang="en-US" dirty="0"/>
              <a:t>This lab was very similar to Lab #4 in the aspect that we were trying to figure out a combination of resistors, this time in parallel, to give us a certain current.</a:t>
            </a:r>
          </a:p>
          <a:p>
            <a:pPr lvl="1"/>
            <a:r>
              <a:rPr lang="en-US" dirty="0"/>
              <a:t>We found that the measured numbers from the lab were pretty close to what we calculated and simulated. </a:t>
            </a:r>
          </a:p>
          <a:p>
            <a:pPr lvl="1"/>
            <a:r>
              <a:rPr lang="en-US" dirty="0"/>
              <a:t>Overall this lab went pretty smooth</a:t>
            </a:r>
          </a:p>
        </p:txBody>
      </p:sp>
      <p:pic>
        <p:nvPicPr>
          <p:cNvPr id="15" name="Content Placeholder 14" descr="A picture containing drawing, clock&#10;&#10;Description automatically generated">
            <a:extLst>
              <a:ext uri="{FF2B5EF4-FFF2-40B4-BE49-F238E27FC236}">
                <a16:creationId xmlns:a16="http://schemas.microsoft.com/office/drawing/2014/main" id="{81382A10-822F-415B-B429-B3A896541573}"/>
              </a:ext>
            </a:extLst>
          </p:cNvPr>
          <p:cNvPicPr>
            <a:picLocks noGrp="1" noChangeAspect="1"/>
          </p:cNvPicPr>
          <p:nvPr>
            <p:ph sz="half" idx="2"/>
          </p:nvPr>
        </p:nvPicPr>
        <p:blipFill>
          <a:blip r:embed="rId2"/>
          <a:stretch>
            <a:fillRect/>
          </a:stretch>
        </p:blipFill>
        <p:spPr>
          <a:xfrm>
            <a:off x="6750756" y="3239590"/>
            <a:ext cx="4543855" cy="1714436"/>
          </a:xfrm>
        </p:spPr>
      </p:pic>
    </p:spTree>
    <p:extLst>
      <p:ext uri="{BB962C8B-B14F-4D97-AF65-F5344CB8AC3E}">
        <p14:creationId xmlns:p14="http://schemas.microsoft.com/office/powerpoint/2010/main" val="391905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730D-02BB-49F4-A369-C485C6BB1133}"/>
              </a:ext>
            </a:extLst>
          </p:cNvPr>
          <p:cNvSpPr>
            <a:spLocks noGrp="1"/>
          </p:cNvSpPr>
          <p:nvPr>
            <p:ph type="title"/>
          </p:nvPr>
        </p:nvSpPr>
        <p:spPr>
          <a:xfrm>
            <a:off x="1141413" y="618518"/>
            <a:ext cx="9905998" cy="1478570"/>
          </a:xfrm>
        </p:spPr>
        <p:txBody>
          <a:bodyPr/>
          <a:lstStyle/>
          <a:p>
            <a:r>
              <a:rPr lang="en-US" dirty="0"/>
              <a:t>Lab 7- Resistor Parallel Circuit</a:t>
            </a:r>
          </a:p>
        </p:txBody>
      </p:sp>
      <p:sp>
        <p:nvSpPr>
          <p:cNvPr id="3" name="Content Placeholder 2">
            <a:extLst>
              <a:ext uri="{FF2B5EF4-FFF2-40B4-BE49-F238E27FC236}">
                <a16:creationId xmlns:a16="http://schemas.microsoft.com/office/drawing/2014/main" id="{A5706F04-4E8E-4F92-891A-1EB6FB33D5D5}"/>
              </a:ext>
            </a:extLst>
          </p:cNvPr>
          <p:cNvSpPr>
            <a:spLocks noGrp="1"/>
          </p:cNvSpPr>
          <p:nvPr>
            <p:ph sz="half" idx="1"/>
          </p:nvPr>
        </p:nvSpPr>
        <p:spPr/>
        <p:txBody>
          <a:bodyPr/>
          <a:lstStyle/>
          <a:p>
            <a:r>
              <a:rPr lang="en-US" u="sng" dirty="0"/>
              <a:t>Objective</a:t>
            </a:r>
          </a:p>
          <a:p>
            <a:pPr lvl="1"/>
            <a:r>
              <a:rPr lang="en-US" dirty="0"/>
              <a:t>The objective here was for us to learn more about resistors that are in parallel.</a:t>
            </a:r>
          </a:p>
          <a:p>
            <a:r>
              <a:rPr lang="en-US" u="sng" dirty="0"/>
              <a:t>Equipment Used</a:t>
            </a:r>
          </a:p>
          <a:p>
            <a:pPr lvl="1"/>
            <a:r>
              <a:rPr lang="en-US" dirty="0"/>
              <a:t>Digital multimeter, DC power supply, bread board, jumper wires, 4 resistors: 2.2k ohm, 3.3k ohm, and 2-4.7k ohm	</a:t>
            </a:r>
          </a:p>
        </p:txBody>
      </p:sp>
      <p:pic>
        <p:nvPicPr>
          <p:cNvPr id="6" name="Content Placeholder 5" descr="A screenshot of a cell phone&#10;&#10;Description automatically generated">
            <a:extLst>
              <a:ext uri="{FF2B5EF4-FFF2-40B4-BE49-F238E27FC236}">
                <a16:creationId xmlns:a16="http://schemas.microsoft.com/office/drawing/2014/main" id="{C2CFF31B-F2D2-4177-8A68-B03DD9AEFE02}"/>
              </a:ext>
            </a:extLst>
          </p:cNvPr>
          <p:cNvPicPr>
            <a:picLocks noGrp="1" noChangeAspect="1"/>
          </p:cNvPicPr>
          <p:nvPr>
            <p:ph sz="half" idx="2"/>
          </p:nvPr>
        </p:nvPicPr>
        <p:blipFill>
          <a:blip r:embed="rId2"/>
          <a:stretch>
            <a:fillRect/>
          </a:stretch>
        </p:blipFill>
        <p:spPr>
          <a:xfrm>
            <a:off x="6094412" y="2018711"/>
            <a:ext cx="5153438" cy="3796937"/>
          </a:xfrm>
        </p:spPr>
      </p:pic>
    </p:spTree>
    <p:extLst>
      <p:ext uri="{BB962C8B-B14F-4D97-AF65-F5344CB8AC3E}">
        <p14:creationId xmlns:p14="http://schemas.microsoft.com/office/powerpoint/2010/main" val="594886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6904-F6FE-47F1-9C09-5A46C0DEE319}"/>
              </a:ext>
            </a:extLst>
          </p:cNvPr>
          <p:cNvSpPr>
            <a:spLocks noGrp="1"/>
          </p:cNvSpPr>
          <p:nvPr>
            <p:ph type="title"/>
          </p:nvPr>
        </p:nvSpPr>
        <p:spPr/>
        <p:txBody>
          <a:bodyPr/>
          <a:lstStyle/>
          <a:p>
            <a:r>
              <a:rPr lang="en-US" dirty="0"/>
              <a:t>Lab 7- Resistor Parallel Circuit</a:t>
            </a:r>
          </a:p>
        </p:txBody>
      </p:sp>
      <p:sp>
        <p:nvSpPr>
          <p:cNvPr id="3" name="Content Placeholder 2">
            <a:extLst>
              <a:ext uri="{FF2B5EF4-FFF2-40B4-BE49-F238E27FC236}">
                <a16:creationId xmlns:a16="http://schemas.microsoft.com/office/drawing/2014/main" id="{C5A0E5C7-7D61-4283-B36E-6BABB5D33E0A}"/>
              </a:ext>
            </a:extLst>
          </p:cNvPr>
          <p:cNvSpPr>
            <a:spLocks noGrp="1"/>
          </p:cNvSpPr>
          <p:nvPr>
            <p:ph sz="half" idx="1"/>
          </p:nvPr>
        </p:nvSpPr>
        <p:spPr>
          <a:xfrm>
            <a:off x="653143" y="1846217"/>
            <a:ext cx="5366657" cy="4713000"/>
          </a:xfrm>
        </p:spPr>
        <p:txBody>
          <a:bodyPr>
            <a:normAutofit fontScale="70000" lnSpcReduction="20000"/>
          </a:bodyPr>
          <a:lstStyle/>
          <a:p>
            <a:r>
              <a:rPr lang="en-US" sz="3400" u="sng" dirty="0"/>
              <a:t>Procedure</a:t>
            </a:r>
          </a:p>
          <a:p>
            <a:pPr lvl="1"/>
            <a:r>
              <a:rPr lang="en-US" sz="2600" dirty="0"/>
              <a:t>First we simulated and calculated the values that we needed to find in the classroom. </a:t>
            </a:r>
          </a:p>
          <a:p>
            <a:pPr lvl="1"/>
            <a:r>
              <a:rPr lang="en-US" sz="2600" dirty="0"/>
              <a:t>Had to figure out the total resistance and did so by using the reciprocal method. </a:t>
            </a:r>
          </a:p>
          <a:p>
            <a:pPr lvl="1"/>
            <a:r>
              <a:rPr lang="en-US" sz="2600" dirty="0"/>
              <a:t>Then calculated the total current </a:t>
            </a:r>
          </a:p>
          <a:p>
            <a:pPr lvl="1"/>
            <a:r>
              <a:rPr lang="en-US" sz="2600" dirty="0"/>
              <a:t>From there calculated the current before each resistor by taking the voltage divided by the resistor value that the current had just passed through</a:t>
            </a:r>
          </a:p>
          <a:p>
            <a:pPr lvl="1"/>
            <a:r>
              <a:rPr lang="en-US" sz="2600" dirty="0"/>
              <a:t>After the calculations were done we simulated the circuit in </a:t>
            </a:r>
            <a:r>
              <a:rPr lang="en-US" sz="2600" dirty="0" err="1"/>
              <a:t>multisim</a:t>
            </a:r>
            <a:r>
              <a:rPr lang="en-US" sz="2600" dirty="0"/>
              <a:t> to see if the values we got were accurate</a:t>
            </a:r>
          </a:p>
          <a:p>
            <a:pPr lvl="1"/>
            <a:r>
              <a:rPr lang="en-US" sz="2600" dirty="0"/>
              <a:t>The calculations and simulations are shown to the right                            </a:t>
            </a:r>
          </a:p>
        </p:txBody>
      </p:sp>
      <p:graphicFrame>
        <p:nvGraphicFramePr>
          <p:cNvPr id="5" name="Content Placeholder 4">
            <a:extLst>
              <a:ext uri="{FF2B5EF4-FFF2-40B4-BE49-F238E27FC236}">
                <a16:creationId xmlns:a16="http://schemas.microsoft.com/office/drawing/2014/main" id="{D3C1F099-2FA6-4974-A90E-8937B47108A6}"/>
              </a:ext>
            </a:extLst>
          </p:cNvPr>
          <p:cNvGraphicFramePr>
            <a:graphicFrameLocks noGrp="1"/>
          </p:cNvGraphicFramePr>
          <p:nvPr>
            <p:ph sz="half" idx="2"/>
            <p:extLst>
              <p:ext uri="{D42A27DB-BD31-4B8C-83A1-F6EECF244321}">
                <p14:modId xmlns:p14="http://schemas.microsoft.com/office/powerpoint/2010/main" val="3395115065"/>
              </p:ext>
            </p:extLst>
          </p:nvPr>
        </p:nvGraphicFramePr>
        <p:xfrm>
          <a:off x="7970814" y="836023"/>
          <a:ext cx="4045005" cy="2429578"/>
        </p:xfrm>
        <a:graphic>
          <a:graphicData uri="http://schemas.openxmlformats.org/drawingml/2006/table">
            <a:tbl>
              <a:tblPr>
                <a:tableStyleId>{5C22544A-7EE6-4342-B048-85BDC9FD1C3A}</a:tableStyleId>
              </a:tblPr>
              <a:tblGrid>
                <a:gridCol w="660409">
                  <a:extLst>
                    <a:ext uri="{9D8B030D-6E8A-4147-A177-3AD203B41FA5}">
                      <a16:colId xmlns:a16="http://schemas.microsoft.com/office/drawing/2014/main" val="1019525721"/>
                    </a:ext>
                  </a:extLst>
                </a:gridCol>
                <a:gridCol w="660409">
                  <a:extLst>
                    <a:ext uri="{9D8B030D-6E8A-4147-A177-3AD203B41FA5}">
                      <a16:colId xmlns:a16="http://schemas.microsoft.com/office/drawing/2014/main" val="81580398"/>
                    </a:ext>
                  </a:extLst>
                </a:gridCol>
                <a:gridCol w="660409">
                  <a:extLst>
                    <a:ext uri="{9D8B030D-6E8A-4147-A177-3AD203B41FA5}">
                      <a16:colId xmlns:a16="http://schemas.microsoft.com/office/drawing/2014/main" val="956155962"/>
                    </a:ext>
                  </a:extLst>
                </a:gridCol>
                <a:gridCol w="2063778">
                  <a:extLst>
                    <a:ext uri="{9D8B030D-6E8A-4147-A177-3AD203B41FA5}">
                      <a16:colId xmlns:a16="http://schemas.microsoft.com/office/drawing/2014/main" val="1383202927"/>
                    </a:ext>
                  </a:extLst>
                </a:gridCol>
              </a:tblGrid>
              <a:tr h="190112">
                <a:tc>
                  <a:txBody>
                    <a:bodyPr/>
                    <a:lstStyle/>
                    <a:p>
                      <a:pPr algn="ctr" fontAlgn="b"/>
                      <a:r>
                        <a:rPr lang="en-US" sz="1100" u="none" strike="noStrike">
                          <a:effectLst/>
                        </a:rPr>
                        <a:t>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5891686"/>
                  </a:ext>
                </a:extLst>
              </a:tr>
              <a:tr h="190112">
                <a:tc>
                  <a:txBody>
                    <a:bodyPr/>
                    <a:lstStyle/>
                    <a:p>
                      <a:pPr algn="ctr"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8932943"/>
                  </a:ext>
                </a:extLst>
              </a:tr>
              <a:tr h="190112">
                <a:tc>
                  <a:txBody>
                    <a:bodyPr/>
                    <a:lstStyle/>
                    <a:p>
                      <a:pPr algn="ctr"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4721156"/>
                  </a:ext>
                </a:extLst>
              </a:tr>
              <a:tr h="190112">
                <a:tc>
                  <a:txBody>
                    <a:bodyPr/>
                    <a:lstStyle/>
                    <a:p>
                      <a:pPr algn="ctr"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3416352"/>
                  </a:ext>
                </a:extLst>
              </a:tr>
              <a:tr h="190112">
                <a:tc>
                  <a:txBody>
                    <a:bodyPr/>
                    <a:lstStyle/>
                    <a:p>
                      <a:pPr algn="ctr" fontAlgn="b"/>
                      <a:r>
                        <a:rPr lang="en-US" sz="1100" u="none" strike="noStrike">
                          <a:effectLst/>
                        </a:rPr>
                        <a:t>R4=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1262788"/>
                  </a:ext>
                </a:extLst>
              </a:tr>
              <a:tr h="190112">
                <a:tc>
                  <a:txBody>
                    <a:bodyPr/>
                    <a:lstStyle/>
                    <a:p>
                      <a:pPr algn="ctr" fontAlgn="b"/>
                      <a:r>
                        <a:rPr lang="en-US" sz="1100" u="none" strike="noStrike">
                          <a:effectLst/>
                        </a:rPr>
                        <a:t>I1=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B1/B2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22663748"/>
                  </a:ext>
                </a:extLst>
              </a:tr>
              <a:tr h="190112">
                <a:tc>
                  <a:txBody>
                    <a:bodyPr/>
                    <a:lstStyle/>
                    <a:p>
                      <a:pPr algn="ctr" fontAlgn="b"/>
                      <a:r>
                        <a:rPr lang="en-US" sz="1100" u="none" strike="noStrike">
                          <a:effectLst/>
                        </a:rPr>
                        <a:t>I2=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2.7E-3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B1/B3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5558816"/>
                  </a:ext>
                </a:extLst>
              </a:tr>
              <a:tr h="190112">
                <a:tc>
                  <a:txBody>
                    <a:bodyPr/>
                    <a:lstStyle/>
                    <a:p>
                      <a:pPr algn="ctr" fontAlgn="b"/>
                      <a:r>
                        <a:rPr lang="en-US" sz="1100" u="none" strike="noStrike">
                          <a:effectLst/>
                        </a:rPr>
                        <a:t>I3=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B1/B4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7592354"/>
                  </a:ext>
                </a:extLst>
              </a:tr>
              <a:tr h="190112">
                <a:tc>
                  <a:txBody>
                    <a:bodyPr/>
                    <a:lstStyle/>
                    <a:p>
                      <a:pPr algn="ctr" fontAlgn="b"/>
                      <a:r>
                        <a:rPr lang="en-US" sz="1100" u="none" strike="noStrike">
                          <a:effectLst/>
                        </a:rPr>
                        <a:t>I4=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B1/B5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7145180"/>
                  </a:ext>
                </a:extLst>
              </a:tr>
              <a:tr h="190112">
                <a:tc>
                  <a:txBody>
                    <a:bodyPr/>
                    <a:lstStyle/>
                    <a:p>
                      <a:pPr algn="ctr" fontAlgn="b"/>
                      <a:r>
                        <a:rPr lang="en-US" sz="1100" u="none" strike="noStrike">
                          <a:effectLst/>
                        </a:rPr>
                        <a:t>IT=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10.6E-3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sum(B6:B9)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883161"/>
                  </a:ext>
                </a:extLst>
              </a:tr>
              <a:tr h="190112">
                <a:tc>
                  <a:txBody>
                    <a:bodyPr/>
                    <a:lstStyle/>
                    <a:p>
                      <a:pPr algn="ctr"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845.23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B1/B10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1317237"/>
                  </a:ext>
                </a:extLst>
              </a:tr>
              <a:tr h="338346">
                <a:tc>
                  <a:txBody>
                    <a:bodyPr/>
                    <a:lstStyle/>
                    <a:p>
                      <a:pPr algn="ctr"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845.23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1/((1/B2)+(1/B3)+(1/B4)+(1/B5))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6880343"/>
                  </a:ext>
                </a:extLst>
              </a:tr>
            </a:tbl>
          </a:graphicData>
        </a:graphic>
      </p:graphicFrame>
      <p:pic>
        <p:nvPicPr>
          <p:cNvPr id="7" name="Picture 6" descr="A screenshot of a computer&#10;&#10;Description automatically generated">
            <a:extLst>
              <a:ext uri="{FF2B5EF4-FFF2-40B4-BE49-F238E27FC236}">
                <a16:creationId xmlns:a16="http://schemas.microsoft.com/office/drawing/2014/main" id="{EEF31107-5AF8-421C-90AA-9EE01B87C795}"/>
              </a:ext>
            </a:extLst>
          </p:cNvPr>
          <p:cNvPicPr>
            <a:picLocks noChangeAspect="1"/>
          </p:cNvPicPr>
          <p:nvPr/>
        </p:nvPicPr>
        <p:blipFill>
          <a:blip r:embed="rId2"/>
          <a:stretch>
            <a:fillRect/>
          </a:stretch>
        </p:blipFill>
        <p:spPr>
          <a:xfrm>
            <a:off x="6094412" y="3352801"/>
            <a:ext cx="5921408" cy="3206416"/>
          </a:xfrm>
          <a:prstGeom prst="rect">
            <a:avLst/>
          </a:prstGeom>
        </p:spPr>
      </p:pic>
    </p:spTree>
    <p:extLst>
      <p:ext uri="{BB962C8B-B14F-4D97-AF65-F5344CB8AC3E}">
        <p14:creationId xmlns:p14="http://schemas.microsoft.com/office/powerpoint/2010/main" val="345372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324E-3E84-4314-83F9-94A2BD6EBD3E}"/>
              </a:ext>
            </a:extLst>
          </p:cNvPr>
          <p:cNvSpPr>
            <a:spLocks noGrp="1"/>
          </p:cNvSpPr>
          <p:nvPr>
            <p:ph type="title"/>
          </p:nvPr>
        </p:nvSpPr>
        <p:spPr/>
        <p:txBody>
          <a:bodyPr/>
          <a:lstStyle/>
          <a:p>
            <a:r>
              <a:rPr lang="en-US" dirty="0"/>
              <a:t>Table of contents cont.</a:t>
            </a:r>
          </a:p>
        </p:txBody>
      </p:sp>
      <p:sp>
        <p:nvSpPr>
          <p:cNvPr id="3" name="Content Placeholder 2">
            <a:extLst>
              <a:ext uri="{FF2B5EF4-FFF2-40B4-BE49-F238E27FC236}">
                <a16:creationId xmlns:a16="http://schemas.microsoft.com/office/drawing/2014/main" id="{F885F227-A81A-405D-AFAC-A4FA0B4503CA}"/>
              </a:ext>
            </a:extLst>
          </p:cNvPr>
          <p:cNvSpPr>
            <a:spLocks noGrp="1"/>
          </p:cNvSpPr>
          <p:nvPr>
            <p:ph idx="1"/>
          </p:nvPr>
        </p:nvSpPr>
        <p:spPr/>
        <p:txBody>
          <a:bodyPr/>
          <a:lstStyle/>
          <a:p>
            <a:r>
              <a:rPr lang="en-US" dirty="0"/>
              <a:t>Lab 8- Black Box Design 3						Slide 32-35</a:t>
            </a:r>
          </a:p>
          <a:p>
            <a:r>
              <a:rPr lang="en-US" dirty="0"/>
              <a:t>Lab 9- Series/Parallel Resistors					Slide 36-38</a:t>
            </a:r>
          </a:p>
          <a:p>
            <a:r>
              <a:rPr lang="en-US" dirty="0"/>
              <a:t>Lab 10- Series/Parallel Capacitors					Slide 39-</a:t>
            </a:r>
          </a:p>
        </p:txBody>
      </p:sp>
    </p:spTree>
    <p:extLst>
      <p:ext uri="{BB962C8B-B14F-4D97-AF65-F5344CB8AC3E}">
        <p14:creationId xmlns:p14="http://schemas.microsoft.com/office/powerpoint/2010/main" val="3589935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2346-1BF5-4D18-BA2F-3F6D1EAED82B}"/>
              </a:ext>
            </a:extLst>
          </p:cNvPr>
          <p:cNvSpPr>
            <a:spLocks noGrp="1"/>
          </p:cNvSpPr>
          <p:nvPr>
            <p:ph type="title"/>
          </p:nvPr>
        </p:nvSpPr>
        <p:spPr>
          <a:xfrm>
            <a:off x="1144589" y="156415"/>
            <a:ext cx="4724988" cy="1478569"/>
          </a:xfrm>
        </p:spPr>
        <p:txBody>
          <a:bodyPr/>
          <a:lstStyle/>
          <a:p>
            <a:r>
              <a:rPr lang="en-US" dirty="0"/>
              <a:t>Lab 7- Resistor Parallel Circuit</a:t>
            </a:r>
          </a:p>
        </p:txBody>
      </p:sp>
      <p:sp>
        <p:nvSpPr>
          <p:cNvPr id="3" name="Content Placeholder 2">
            <a:extLst>
              <a:ext uri="{FF2B5EF4-FFF2-40B4-BE49-F238E27FC236}">
                <a16:creationId xmlns:a16="http://schemas.microsoft.com/office/drawing/2014/main" id="{930EF0C7-B5A9-4A70-ABFE-7F32EDA91ACA}"/>
              </a:ext>
            </a:extLst>
          </p:cNvPr>
          <p:cNvSpPr>
            <a:spLocks noGrp="1"/>
          </p:cNvSpPr>
          <p:nvPr>
            <p:ph sz="half" idx="1"/>
          </p:nvPr>
        </p:nvSpPr>
        <p:spPr>
          <a:xfrm>
            <a:off x="1144589" y="1769967"/>
            <a:ext cx="3848597" cy="5462502"/>
          </a:xfrm>
        </p:spPr>
        <p:txBody>
          <a:bodyPr>
            <a:normAutofit/>
          </a:bodyPr>
          <a:lstStyle/>
          <a:p>
            <a:r>
              <a:rPr lang="en-US" u="sng" dirty="0"/>
              <a:t>Procedure</a:t>
            </a:r>
          </a:p>
          <a:p>
            <a:pPr lvl="1"/>
            <a:r>
              <a:rPr lang="en-US" dirty="0"/>
              <a:t>Went to lab and built the circuit on the bread board by placing the resistors in parallel from one another.</a:t>
            </a:r>
          </a:p>
          <a:p>
            <a:pPr lvl="1"/>
            <a:r>
              <a:rPr lang="en-US" dirty="0"/>
              <a:t>Used the multimeter to measure the total resistance, total current, and current on each branch of the circuit.</a:t>
            </a:r>
          </a:p>
          <a:p>
            <a:pPr lvl="1"/>
            <a:r>
              <a:rPr lang="en-US" dirty="0"/>
              <a:t>Took pictures of the setup and some </a:t>
            </a:r>
            <a:r>
              <a:rPr lang="en-US" dirty="0" err="1"/>
              <a:t>measurments</a:t>
            </a:r>
            <a:endParaRPr lang="en-US" dirty="0"/>
          </a:p>
        </p:txBody>
      </p:sp>
      <p:pic>
        <p:nvPicPr>
          <p:cNvPr id="6" name="Content Placeholder 5" descr="A picture containing sitting, table&#10;&#10;Description automatically generated">
            <a:extLst>
              <a:ext uri="{FF2B5EF4-FFF2-40B4-BE49-F238E27FC236}">
                <a16:creationId xmlns:a16="http://schemas.microsoft.com/office/drawing/2014/main" id="{A9D42D2A-8125-4FC8-BB4C-F1E2E0FA02F1}"/>
              </a:ext>
            </a:extLst>
          </p:cNvPr>
          <p:cNvPicPr>
            <a:picLocks noGrp="1" noChangeAspect="1"/>
          </p:cNvPicPr>
          <p:nvPr>
            <p:ph sz="half" idx="2"/>
          </p:nvPr>
        </p:nvPicPr>
        <p:blipFill>
          <a:blip r:embed="rId2"/>
          <a:stretch>
            <a:fillRect/>
          </a:stretch>
        </p:blipFill>
        <p:spPr>
          <a:xfrm>
            <a:off x="5227719" y="3535101"/>
            <a:ext cx="2374863" cy="3166484"/>
          </a:xfrm>
        </p:spPr>
      </p:pic>
      <p:pic>
        <p:nvPicPr>
          <p:cNvPr id="8" name="Picture 7" descr="A picture containing sitting, black, bird, book&#10;&#10;Description automatically generated">
            <a:extLst>
              <a:ext uri="{FF2B5EF4-FFF2-40B4-BE49-F238E27FC236}">
                <a16:creationId xmlns:a16="http://schemas.microsoft.com/office/drawing/2014/main" id="{BCCBD662-7AA1-4E72-BD01-E0F347AAED57}"/>
              </a:ext>
            </a:extLst>
          </p:cNvPr>
          <p:cNvPicPr>
            <a:picLocks noChangeAspect="1"/>
          </p:cNvPicPr>
          <p:nvPr/>
        </p:nvPicPr>
        <p:blipFill>
          <a:blip r:embed="rId3"/>
          <a:stretch>
            <a:fillRect/>
          </a:stretch>
        </p:blipFill>
        <p:spPr>
          <a:xfrm>
            <a:off x="5227719" y="261253"/>
            <a:ext cx="2374864" cy="3166485"/>
          </a:xfrm>
          <a:prstGeom prst="rect">
            <a:avLst/>
          </a:prstGeom>
        </p:spPr>
      </p:pic>
      <p:pic>
        <p:nvPicPr>
          <p:cNvPr id="10" name="Picture 9" descr="A picture containing oven, stove, kitchen, white&#10;&#10;Description automatically generated">
            <a:extLst>
              <a:ext uri="{FF2B5EF4-FFF2-40B4-BE49-F238E27FC236}">
                <a16:creationId xmlns:a16="http://schemas.microsoft.com/office/drawing/2014/main" id="{37A34D54-346B-4B93-86F5-BD2EFCA74EFE}"/>
              </a:ext>
            </a:extLst>
          </p:cNvPr>
          <p:cNvPicPr>
            <a:picLocks noChangeAspect="1"/>
          </p:cNvPicPr>
          <p:nvPr/>
        </p:nvPicPr>
        <p:blipFill>
          <a:blip r:embed="rId4"/>
          <a:stretch>
            <a:fillRect/>
          </a:stretch>
        </p:blipFill>
        <p:spPr>
          <a:xfrm>
            <a:off x="8446125" y="261254"/>
            <a:ext cx="2374863" cy="3166484"/>
          </a:xfrm>
          <a:prstGeom prst="rect">
            <a:avLst/>
          </a:prstGeom>
        </p:spPr>
      </p:pic>
      <p:pic>
        <p:nvPicPr>
          <p:cNvPr id="14" name="Picture 13" descr="A close up of a computer&#10;&#10;Description automatically generated">
            <a:extLst>
              <a:ext uri="{FF2B5EF4-FFF2-40B4-BE49-F238E27FC236}">
                <a16:creationId xmlns:a16="http://schemas.microsoft.com/office/drawing/2014/main" id="{18E121DD-5AA1-4A61-8474-300E1BC35810}"/>
              </a:ext>
            </a:extLst>
          </p:cNvPr>
          <p:cNvPicPr>
            <a:picLocks noChangeAspect="1"/>
          </p:cNvPicPr>
          <p:nvPr/>
        </p:nvPicPr>
        <p:blipFill>
          <a:blip r:embed="rId5"/>
          <a:stretch>
            <a:fillRect/>
          </a:stretch>
        </p:blipFill>
        <p:spPr>
          <a:xfrm>
            <a:off x="8446125" y="3550920"/>
            <a:ext cx="2374863" cy="3166484"/>
          </a:xfrm>
          <a:prstGeom prst="rect">
            <a:avLst/>
          </a:prstGeom>
        </p:spPr>
      </p:pic>
    </p:spTree>
    <p:extLst>
      <p:ext uri="{BB962C8B-B14F-4D97-AF65-F5344CB8AC3E}">
        <p14:creationId xmlns:p14="http://schemas.microsoft.com/office/powerpoint/2010/main" val="1930218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EA59-7AAF-453B-9498-770130D8A80D}"/>
              </a:ext>
            </a:extLst>
          </p:cNvPr>
          <p:cNvSpPr>
            <a:spLocks noGrp="1"/>
          </p:cNvSpPr>
          <p:nvPr>
            <p:ph type="title"/>
          </p:nvPr>
        </p:nvSpPr>
        <p:spPr/>
        <p:txBody>
          <a:bodyPr/>
          <a:lstStyle/>
          <a:p>
            <a:r>
              <a:rPr lang="en-US" dirty="0"/>
              <a:t>Lab 7- Resistor Parallel Circuit</a:t>
            </a:r>
          </a:p>
        </p:txBody>
      </p:sp>
      <p:sp>
        <p:nvSpPr>
          <p:cNvPr id="5" name="Content Placeholder 4">
            <a:extLst>
              <a:ext uri="{FF2B5EF4-FFF2-40B4-BE49-F238E27FC236}">
                <a16:creationId xmlns:a16="http://schemas.microsoft.com/office/drawing/2014/main" id="{DEA9B303-9BAC-4E56-B4CE-6DF39BE86561}"/>
              </a:ext>
            </a:extLst>
          </p:cNvPr>
          <p:cNvSpPr>
            <a:spLocks noGrp="1"/>
          </p:cNvSpPr>
          <p:nvPr>
            <p:ph sz="half" idx="1"/>
          </p:nvPr>
        </p:nvSpPr>
        <p:spPr>
          <a:xfrm>
            <a:off x="1141413" y="1750423"/>
            <a:ext cx="4878386" cy="4876800"/>
          </a:xfrm>
        </p:spPr>
        <p:txBody>
          <a:bodyPr>
            <a:normAutofit fontScale="77500" lnSpcReduction="20000"/>
          </a:bodyPr>
          <a:lstStyle/>
          <a:p>
            <a:r>
              <a:rPr lang="en-US" u="sng" dirty="0"/>
              <a:t>Observations &amp; Results</a:t>
            </a:r>
          </a:p>
          <a:p>
            <a:pPr lvl="1"/>
            <a:r>
              <a:rPr lang="en-US" dirty="0"/>
              <a:t>Looking at the tables provided on this slide of the results, we can see that the data is relatively close from measured to the simulated and calculation. Any difference is because the resistors have a tolerance of 5% so they vary in range to their stated value. When these are calculate into the measurements it can skew the data one way or another. </a:t>
            </a:r>
          </a:p>
          <a:p>
            <a:pPr lvl="1"/>
            <a:r>
              <a:rPr lang="en-US" dirty="0"/>
              <a:t>One issue that my partner and I had was figuring out how to measure the current on each branch. I included a </a:t>
            </a:r>
            <a:r>
              <a:rPr lang="en-US" dirty="0" err="1"/>
              <a:t>picuture</a:t>
            </a:r>
            <a:r>
              <a:rPr lang="en-US" dirty="0"/>
              <a:t> on this slide of how we measured the branch current. We did so by disconnecting the powered side of the resistor and measuring through the rest of the circuit to get the branch current. Once we got one, we connected it back into the circuit and pulled the next one out and measured from that point. </a:t>
            </a:r>
          </a:p>
          <a:p>
            <a:pPr lvl="1"/>
            <a:endParaRPr lang="en-US" dirty="0"/>
          </a:p>
        </p:txBody>
      </p:sp>
      <p:pic>
        <p:nvPicPr>
          <p:cNvPr id="8" name="Content Placeholder 7" descr="A picture containing clock&#10;&#10;Description automatically generated">
            <a:extLst>
              <a:ext uri="{FF2B5EF4-FFF2-40B4-BE49-F238E27FC236}">
                <a16:creationId xmlns:a16="http://schemas.microsoft.com/office/drawing/2014/main" id="{8B7E5C3A-B406-43FB-BA64-7E1FE84524CF}"/>
              </a:ext>
            </a:extLst>
          </p:cNvPr>
          <p:cNvPicPr>
            <a:picLocks noGrp="1" noChangeAspect="1"/>
          </p:cNvPicPr>
          <p:nvPr>
            <p:ph sz="half" idx="2"/>
          </p:nvPr>
        </p:nvPicPr>
        <p:blipFill>
          <a:blip r:embed="rId2"/>
          <a:stretch>
            <a:fillRect/>
          </a:stretch>
        </p:blipFill>
        <p:spPr>
          <a:xfrm>
            <a:off x="6019799" y="4520000"/>
            <a:ext cx="5400195" cy="1837508"/>
          </a:xfrm>
        </p:spPr>
      </p:pic>
      <p:pic>
        <p:nvPicPr>
          <p:cNvPr id="10" name="Picture 9">
            <a:extLst>
              <a:ext uri="{FF2B5EF4-FFF2-40B4-BE49-F238E27FC236}">
                <a16:creationId xmlns:a16="http://schemas.microsoft.com/office/drawing/2014/main" id="{A0DBEEE7-56A6-42EE-915B-1F636B81BCEF}"/>
              </a:ext>
            </a:extLst>
          </p:cNvPr>
          <p:cNvPicPr>
            <a:picLocks noChangeAspect="1"/>
          </p:cNvPicPr>
          <p:nvPr/>
        </p:nvPicPr>
        <p:blipFill>
          <a:blip r:embed="rId3"/>
          <a:stretch>
            <a:fillRect/>
          </a:stretch>
        </p:blipFill>
        <p:spPr>
          <a:xfrm>
            <a:off x="8038011" y="125143"/>
            <a:ext cx="3187610" cy="4248685"/>
          </a:xfrm>
          <a:prstGeom prst="rect">
            <a:avLst/>
          </a:prstGeom>
        </p:spPr>
      </p:pic>
    </p:spTree>
    <p:extLst>
      <p:ext uri="{BB962C8B-B14F-4D97-AF65-F5344CB8AC3E}">
        <p14:creationId xmlns:p14="http://schemas.microsoft.com/office/powerpoint/2010/main" val="3051318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F6B5-60D2-4218-8A24-2A1E12C4741E}"/>
              </a:ext>
            </a:extLst>
          </p:cNvPr>
          <p:cNvSpPr>
            <a:spLocks noGrp="1"/>
          </p:cNvSpPr>
          <p:nvPr>
            <p:ph type="title"/>
          </p:nvPr>
        </p:nvSpPr>
        <p:spPr/>
        <p:txBody>
          <a:bodyPr/>
          <a:lstStyle/>
          <a:p>
            <a:r>
              <a:rPr lang="en-US" dirty="0"/>
              <a:t>Lab 8- black box design 3</a:t>
            </a:r>
          </a:p>
        </p:txBody>
      </p:sp>
      <p:sp>
        <p:nvSpPr>
          <p:cNvPr id="3" name="Content Placeholder 2">
            <a:extLst>
              <a:ext uri="{FF2B5EF4-FFF2-40B4-BE49-F238E27FC236}">
                <a16:creationId xmlns:a16="http://schemas.microsoft.com/office/drawing/2014/main" id="{C3EB3E9D-C84F-4BE3-9B9C-F6C4C5D8C189}"/>
              </a:ext>
            </a:extLst>
          </p:cNvPr>
          <p:cNvSpPr>
            <a:spLocks noGrp="1"/>
          </p:cNvSpPr>
          <p:nvPr>
            <p:ph sz="half" idx="1"/>
          </p:nvPr>
        </p:nvSpPr>
        <p:spPr>
          <a:xfrm>
            <a:off x="1141410" y="2249485"/>
            <a:ext cx="4875213" cy="3890057"/>
          </a:xfrm>
        </p:spPr>
        <p:txBody>
          <a:bodyPr>
            <a:normAutofit/>
          </a:bodyPr>
          <a:lstStyle/>
          <a:p>
            <a:r>
              <a:rPr lang="en-US" u="sng" dirty="0"/>
              <a:t>Objective</a:t>
            </a:r>
          </a:p>
          <a:p>
            <a:pPr lvl="1"/>
            <a:r>
              <a:rPr lang="en-US" dirty="0"/>
              <a:t>The purpose of this lab was to teach us about making a circuit that produced a certain output voltage, in this case 1.3 volts</a:t>
            </a:r>
          </a:p>
          <a:p>
            <a:r>
              <a:rPr lang="en-US" u="sng" dirty="0"/>
              <a:t>Equipment Used</a:t>
            </a:r>
          </a:p>
          <a:p>
            <a:pPr lvl="1"/>
            <a:r>
              <a:rPr lang="en-US" dirty="0"/>
              <a:t>Digital multimeter, DC power supply, bread board, jumper wires, Resistors: 5- 4.7 </a:t>
            </a:r>
            <a:r>
              <a:rPr lang="en-US" dirty="0" err="1"/>
              <a:t>kohm</a:t>
            </a:r>
            <a:r>
              <a:rPr lang="en-US" dirty="0"/>
              <a:t> and 1 5 </a:t>
            </a:r>
            <a:r>
              <a:rPr lang="en-US" dirty="0" err="1"/>
              <a:t>kohm</a:t>
            </a:r>
            <a:r>
              <a:rPr lang="en-US" dirty="0"/>
              <a:t> variable	</a:t>
            </a:r>
          </a:p>
        </p:txBody>
      </p:sp>
      <p:pic>
        <p:nvPicPr>
          <p:cNvPr id="6" name="Content Placeholder 5" descr="A screenshot of a cell phone&#10;&#10;Description automatically generated">
            <a:extLst>
              <a:ext uri="{FF2B5EF4-FFF2-40B4-BE49-F238E27FC236}">
                <a16:creationId xmlns:a16="http://schemas.microsoft.com/office/drawing/2014/main" id="{8E32AD15-36AF-4249-88A6-13A84892F28A}"/>
              </a:ext>
            </a:extLst>
          </p:cNvPr>
          <p:cNvPicPr>
            <a:picLocks noGrp="1" noChangeAspect="1"/>
          </p:cNvPicPr>
          <p:nvPr>
            <p:ph sz="half" idx="2"/>
          </p:nvPr>
        </p:nvPicPr>
        <p:blipFill>
          <a:blip r:embed="rId2"/>
          <a:stretch>
            <a:fillRect/>
          </a:stretch>
        </p:blipFill>
        <p:spPr>
          <a:xfrm>
            <a:off x="6172200" y="2370318"/>
            <a:ext cx="5568327" cy="3769224"/>
          </a:xfrm>
        </p:spPr>
      </p:pic>
    </p:spTree>
    <p:extLst>
      <p:ext uri="{BB962C8B-B14F-4D97-AF65-F5344CB8AC3E}">
        <p14:creationId xmlns:p14="http://schemas.microsoft.com/office/powerpoint/2010/main" val="213090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0FD1-6695-4C9A-A6E3-5715460B8EEC}"/>
              </a:ext>
            </a:extLst>
          </p:cNvPr>
          <p:cNvSpPr>
            <a:spLocks noGrp="1"/>
          </p:cNvSpPr>
          <p:nvPr>
            <p:ph type="title"/>
          </p:nvPr>
        </p:nvSpPr>
        <p:spPr/>
        <p:txBody>
          <a:bodyPr/>
          <a:lstStyle/>
          <a:p>
            <a:r>
              <a:rPr lang="en-US" dirty="0"/>
              <a:t>Lab 8- black box design 3</a:t>
            </a:r>
          </a:p>
        </p:txBody>
      </p:sp>
      <p:sp>
        <p:nvSpPr>
          <p:cNvPr id="3" name="Content Placeholder 2">
            <a:extLst>
              <a:ext uri="{FF2B5EF4-FFF2-40B4-BE49-F238E27FC236}">
                <a16:creationId xmlns:a16="http://schemas.microsoft.com/office/drawing/2014/main" id="{CB36158C-0901-4461-BE98-29773A4738CA}"/>
              </a:ext>
            </a:extLst>
          </p:cNvPr>
          <p:cNvSpPr>
            <a:spLocks noGrp="1"/>
          </p:cNvSpPr>
          <p:nvPr>
            <p:ph sz="half" idx="1"/>
          </p:nvPr>
        </p:nvSpPr>
        <p:spPr>
          <a:xfrm>
            <a:off x="635725" y="1704991"/>
            <a:ext cx="4528457" cy="5153009"/>
          </a:xfrm>
        </p:spPr>
        <p:txBody>
          <a:bodyPr>
            <a:normAutofit fontScale="77500" lnSpcReduction="20000"/>
          </a:bodyPr>
          <a:lstStyle/>
          <a:p>
            <a:r>
              <a:rPr lang="en-US" u="sng" dirty="0"/>
              <a:t>Procedure</a:t>
            </a:r>
          </a:p>
          <a:p>
            <a:pPr lvl="1"/>
            <a:r>
              <a:rPr lang="en-US" dirty="0"/>
              <a:t>The way we went about doing this lab is we simulated it first in </a:t>
            </a:r>
            <a:r>
              <a:rPr lang="en-US" dirty="0" err="1"/>
              <a:t>multisim</a:t>
            </a:r>
            <a:r>
              <a:rPr lang="en-US" dirty="0"/>
              <a:t>. </a:t>
            </a:r>
          </a:p>
          <a:p>
            <a:pPr lvl="1"/>
            <a:r>
              <a:rPr lang="en-US" dirty="0"/>
              <a:t>We figured out what combination of resistors would get us close to an output voltage of 1.3 volts. We figured out that putting 3 4.7 </a:t>
            </a:r>
            <a:r>
              <a:rPr lang="en-US" dirty="0" err="1"/>
              <a:t>kohm</a:t>
            </a:r>
            <a:r>
              <a:rPr lang="en-US" dirty="0"/>
              <a:t> resistors in parallel in place of the black box was the solution. </a:t>
            </a:r>
          </a:p>
          <a:p>
            <a:pPr lvl="1"/>
            <a:r>
              <a:rPr lang="en-US" dirty="0"/>
              <a:t>That setup gave us 1.286 volts</a:t>
            </a:r>
          </a:p>
          <a:p>
            <a:pPr lvl="1"/>
            <a:r>
              <a:rPr lang="en-US" dirty="0"/>
              <a:t>We then installed a variable resistor in place of resistor 1 in the simulation and adjusted it until we got an exact output voltage of 1.3 volts</a:t>
            </a:r>
          </a:p>
          <a:p>
            <a:pPr lvl="1"/>
            <a:r>
              <a:rPr lang="en-US" dirty="0"/>
              <a:t>The 5 </a:t>
            </a:r>
            <a:r>
              <a:rPr lang="en-US" dirty="0" err="1"/>
              <a:t>kohm</a:t>
            </a:r>
            <a:r>
              <a:rPr lang="en-US" dirty="0"/>
              <a:t> variable resistor was at 91.65%</a:t>
            </a:r>
          </a:p>
          <a:p>
            <a:pPr lvl="1"/>
            <a:r>
              <a:rPr lang="en-US" dirty="0"/>
              <a:t>We then went through and did the calculations to verify that we could reproduce the same numbers, and we did</a:t>
            </a:r>
          </a:p>
        </p:txBody>
      </p:sp>
      <p:pic>
        <p:nvPicPr>
          <p:cNvPr id="6" name="Content Placeholder 5" descr="A close up of text on a white background&#10;&#10;Description automatically generated">
            <a:extLst>
              <a:ext uri="{FF2B5EF4-FFF2-40B4-BE49-F238E27FC236}">
                <a16:creationId xmlns:a16="http://schemas.microsoft.com/office/drawing/2014/main" id="{0C544C09-2EF0-4367-BDF4-D70FD89F5100}"/>
              </a:ext>
            </a:extLst>
          </p:cNvPr>
          <p:cNvPicPr>
            <a:picLocks noGrp="1" noChangeAspect="1"/>
          </p:cNvPicPr>
          <p:nvPr>
            <p:ph sz="half" idx="2"/>
          </p:nvPr>
        </p:nvPicPr>
        <p:blipFill>
          <a:blip r:embed="rId2"/>
          <a:stretch>
            <a:fillRect/>
          </a:stretch>
        </p:blipFill>
        <p:spPr>
          <a:xfrm>
            <a:off x="5164182" y="2097088"/>
            <a:ext cx="5282287" cy="1873078"/>
          </a:xfrm>
        </p:spPr>
      </p:pic>
      <p:pic>
        <p:nvPicPr>
          <p:cNvPr id="8" name="Picture 7" descr="A close up of a map&#10;&#10;Description automatically generated">
            <a:extLst>
              <a:ext uri="{FF2B5EF4-FFF2-40B4-BE49-F238E27FC236}">
                <a16:creationId xmlns:a16="http://schemas.microsoft.com/office/drawing/2014/main" id="{B9053D06-C741-4DCF-A0A5-657EC59C9193}"/>
              </a:ext>
            </a:extLst>
          </p:cNvPr>
          <p:cNvPicPr>
            <a:picLocks noChangeAspect="1"/>
          </p:cNvPicPr>
          <p:nvPr/>
        </p:nvPicPr>
        <p:blipFill>
          <a:blip r:embed="rId3"/>
          <a:stretch>
            <a:fillRect/>
          </a:stretch>
        </p:blipFill>
        <p:spPr>
          <a:xfrm>
            <a:off x="5164182" y="4324388"/>
            <a:ext cx="5282287" cy="1992177"/>
          </a:xfrm>
          <a:prstGeom prst="rect">
            <a:avLst/>
          </a:prstGeom>
        </p:spPr>
      </p:pic>
      <p:graphicFrame>
        <p:nvGraphicFramePr>
          <p:cNvPr id="9" name="Table 8">
            <a:extLst>
              <a:ext uri="{FF2B5EF4-FFF2-40B4-BE49-F238E27FC236}">
                <a16:creationId xmlns:a16="http://schemas.microsoft.com/office/drawing/2014/main" id="{30A5167C-102B-41FA-A9A6-65CAF3D02B9E}"/>
              </a:ext>
            </a:extLst>
          </p:cNvPr>
          <p:cNvGraphicFramePr>
            <a:graphicFrameLocks noGrp="1"/>
          </p:cNvGraphicFramePr>
          <p:nvPr>
            <p:extLst>
              <p:ext uri="{D42A27DB-BD31-4B8C-83A1-F6EECF244321}">
                <p14:modId xmlns:p14="http://schemas.microsoft.com/office/powerpoint/2010/main" val="3016364119"/>
              </p:ext>
            </p:extLst>
          </p:nvPr>
        </p:nvGraphicFramePr>
        <p:xfrm>
          <a:off x="10659291" y="2097088"/>
          <a:ext cx="1388701" cy="4219478"/>
        </p:xfrm>
        <a:graphic>
          <a:graphicData uri="http://schemas.openxmlformats.org/drawingml/2006/table">
            <a:tbl>
              <a:tblPr>
                <a:tableStyleId>{5C22544A-7EE6-4342-B048-85BDC9FD1C3A}</a:tableStyleId>
              </a:tblPr>
              <a:tblGrid>
                <a:gridCol w="728724">
                  <a:extLst>
                    <a:ext uri="{9D8B030D-6E8A-4147-A177-3AD203B41FA5}">
                      <a16:colId xmlns:a16="http://schemas.microsoft.com/office/drawing/2014/main" val="1446459972"/>
                    </a:ext>
                  </a:extLst>
                </a:gridCol>
                <a:gridCol w="659977">
                  <a:extLst>
                    <a:ext uri="{9D8B030D-6E8A-4147-A177-3AD203B41FA5}">
                      <a16:colId xmlns:a16="http://schemas.microsoft.com/office/drawing/2014/main" val="168628443"/>
                    </a:ext>
                  </a:extLst>
                </a:gridCol>
              </a:tblGrid>
              <a:tr h="224321">
                <a:tc>
                  <a:txBody>
                    <a:bodyPr/>
                    <a:lstStyle/>
                    <a:p>
                      <a:pPr algn="l" fontAlgn="b"/>
                      <a:r>
                        <a:rPr lang="en-US" sz="1100" u="none" strike="noStrike" dirty="0">
                          <a:effectLst/>
                        </a:rPr>
                        <a:t>V1=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6080512"/>
                  </a:ext>
                </a:extLst>
              </a:tr>
              <a:tr h="224321">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2230744"/>
                  </a:ext>
                </a:extLst>
              </a:tr>
              <a:tr h="224321">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2106958"/>
                  </a:ext>
                </a:extLst>
              </a:tr>
              <a:tr h="224321">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0650359"/>
                  </a:ext>
                </a:extLst>
              </a:tr>
              <a:tr h="224321">
                <a:tc>
                  <a:txBody>
                    <a:bodyPr/>
                    <a:lstStyle/>
                    <a:p>
                      <a:pPr algn="l" fontAlgn="b"/>
                      <a:r>
                        <a:rPr lang="en-US" sz="1100" u="none" strike="noStrike">
                          <a:effectLst/>
                        </a:rPr>
                        <a:t>R4=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8219702"/>
                  </a:ext>
                </a:extLst>
              </a:tr>
              <a:tr h="224321">
                <a:tc>
                  <a:txBody>
                    <a:bodyPr/>
                    <a:lstStyle/>
                    <a:p>
                      <a:pPr algn="l" fontAlgn="b"/>
                      <a:r>
                        <a:rPr lang="en-US" sz="1100" u="none" strike="noStrike">
                          <a:effectLst/>
                        </a:rPr>
                        <a:t>R5=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3916265"/>
                  </a:ext>
                </a:extLst>
              </a:tr>
              <a:tr h="224321">
                <a:tc>
                  <a:txBody>
                    <a:bodyPr/>
                    <a:lstStyle/>
                    <a:p>
                      <a:pPr algn="l" fontAlgn="b"/>
                      <a:r>
                        <a:rPr lang="en-US" sz="1100" u="none" strike="noStrike">
                          <a:effectLst/>
                        </a:rPr>
                        <a:t>R34=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90422364"/>
                  </a:ext>
                </a:extLst>
              </a:tr>
              <a:tr h="224321">
                <a:tc>
                  <a:txBody>
                    <a:bodyPr/>
                    <a:lstStyle/>
                    <a:p>
                      <a:pPr algn="l" fontAlgn="b"/>
                      <a:r>
                        <a:rPr lang="en-US" sz="1100" u="none" strike="noStrike">
                          <a:effectLst/>
                        </a:rPr>
                        <a:t>R234=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3798651"/>
                  </a:ext>
                </a:extLst>
              </a:tr>
              <a:tr h="224321">
                <a:tc>
                  <a:txBody>
                    <a:bodyPr/>
                    <a:lstStyle/>
                    <a:p>
                      <a:pPr algn="l" fontAlgn="b"/>
                      <a:r>
                        <a:rPr lang="en-US" sz="1100" u="none" strike="noStrike">
                          <a:effectLst/>
                        </a:rPr>
                        <a:t>RT=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11.0E+3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8403145"/>
                  </a:ext>
                </a:extLst>
              </a:tr>
              <a:tr h="224321">
                <a:tc>
                  <a:txBody>
                    <a:bodyPr/>
                    <a:lstStyle/>
                    <a:p>
                      <a:pPr algn="l" fontAlgn="b"/>
                      <a:r>
                        <a:rPr lang="en-US" sz="1100" u="none" strike="noStrike">
                          <a:effectLst/>
                        </a:rPr>
                        <a:t>IT=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820.7E-6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6147682"/>
                  </a:ext>
                </a:extLst>
              </a:tr>
              <a:tr h="224321">
                <a:tc>
                  <a:txBody>
                    <a:bodyPr/>
                    <a:lstStyle/>
                    <a:p>
                      <a:pPr algn="l" fontAlgn="b"/>
                      <a:r>
                        <a:rPr lang="en-US" sz="1100" u="none" strike="noStrike">
                          <a:effectLst/>
                        </a:rPr>
                        <a:t>VA=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5.143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413860"/>
                  </a:ext>
                </a:extLst>
              </a:tr>
              <a:tr h="224321">
                <a:tc>
                  <a:txBody>
                    <a:bodyPr/>
                    <a:lstStyle/>
                    <a:p>
                      <a:pPr algn="l" fontAlgn="b"/>
                      <a:r>
                        <a:rPr lang="en-US" sz="1100" u="none" strike="noStrike">
                          <a:effectLst/>
                        </a:rPr>
                        <a:t>VB=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3.857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454418"/>
                  </a:ext>
                </a:extLst>
              </a:tr>
              <a:tr h="224321">
                <a:tc>
                  <a:txBody>
                    <a:bodyPr/>
                    <a:lstStyle/>
                    <a:p>
                      <a:pPr algn="l" fontAlgn="b"/>
                      <a:r>
                        <a:rPr lang="en-US" sz="1100" u="none" strike="noStrike">
                          <a:effectLst/>
                        </a:rPr>
                        <a:t>VA-VB=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1.286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8763452"/>
                  </a:ext>
                </a:extLst>
              </a:tr>
              <a:tr h="224321">
                <a:tc>
                  <a:txBody>
                    <a:bodyPr/>
                    <a:lstStyle/>
                    <a:p>
                      <a:pPr algn="l" fontAlgn="b"/>
                      <a:r>
                        <a:rPr lang="en-US" sz="1100" u="none" strike="noStrike">
                          <a:effectLst/>
                        </a:rPr>
                        <a:t>R1 adj=</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4582.5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9507057"/>
                  </a:ext>
                </a:extLst>
              </a:tr>
              <a:tr h="224321">
                <a:tc>
                  <a:txBody>
                    <a:bodyPr/>
                    <a:lstStyle/>
                    <a:p>
                      <a:pPr algn="l" fontAlgn="b"/>
                      <a:r>
                        <a:rPr lang="en-US" sz="1100" u="none" strike="noStrike">
                          <a:effectLst/>
                        </a:rPr>
                        <a:t>RT adj=</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10.8E+3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4545815"/>
                  </a:ext>
                </a:extLst>
              </a:tr>
              <a:tr h="224321">
                <a:tc>
                  <a:txBody>
                    <a:bodyPr/>
                    <a:lstStyle/>
                    <a:p>
                      <a:pPr algn="l" fontAlgn="b"/>
                      <a:r>
                        <a:rPr lang="en-US" sz="1100" u="none" strike="noStrike">
                          <a:effectLst/>
                        </a:rPr>
                        <a:t>VA adj</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5.199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0317654"/>
                  </a:ext>
                </a:extLst>
              </a:tr>
              <a:tr h="224321">
                <a:tc>
                  <a:txBody>
                    <a:bodyPr/>
                    <a:lstStyle/>
                    <a:p>
                      <a:pPr algn="l" fontAlgn="b"/>
                      <a:r>
                        <a:rPr lang="en-US" sz="1100" u="none" strike="noStrike">
                          <a:effectLst/>
                        </a:rPr>
                        <a:t>VB adj</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3.857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4337123"/>
                  </a:ext>
                </a:extLst>
              </a:tr>
              <a:tr h="406021">
                <a:tc>
                  <a:txBody>
                    <a:bodyPr/>
                    <a:lstStyle/>
                    <a:p>
                      <a:pPr algn="l" fontAlgn="b"/>
                      <a:r>
                        <a:rPr lang="en-US" sz="1100" u="none" strike="noStrike">
                          <a:effectLst/>
                        </a:rPr>
                        <a:t>VA-VB adj=</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5687207"/>
                  </a:ext>
                </a:extLst>
              </a:tr>
            </a:tbl>
          </a:graphicData>
        </a:graphic>
      </p:graphicFrame>
    </p:spTree>
    <p:extLst>
      <p:ext uri="{BB962C8B-B14F-4D97-AF65-F5344CB8AC3E}">
        <p14:creationId xmlns:p14="http://schemas.microsoft.com/office/powerpoint/2010/main" val="2489791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1B5A-4387-4185-8105-9615E8D853CA}"/>
              </a:ext>
            </a:extLst>
          </p:cNvPr>
          <p:cNvSpPr>
            <a:spLocks noGrp="1"/>
          </p:cNvSpPr>
          <p:nvPr>
            <p:ph type="title"/>
          </p:nvPr>
        </p:nvSpPr>
        <p:spPr/>
        <p:txBody>
          <a:bodyPr/>
          <a:lstStyle/>
          <a:p>
            <a:r>
              <a:rPr lang="en-US" dirty="0"/>
              <a:t>Lab 8- black box design 3</a:t>
            </a:r>
          </a:p>
        </p:txBody>
      </p:sp>
      <p:sp>
        <p:nvSpPr>
          <p:cNvPr id="3" name="Content Placeholder 2">
            <a:extLst>
              <a:ext uri="{FF2B5EF4-FFF2-40B4-BE49-F238E27FC236}">
                <a16:creationId xmlns:a16="http://schemas.microsoft.com/office/drawing/2014/main" id="{EFC1B44E-6AAB-4EE6-89FC-D2516C673FC0}"/>
              </a:ext>
            </a:extLst>
          </p:cNvPr>
          <p:cNvSpPr>
            <a:spLocks noGrp="1"/>
          </p:cNvSpPr>
          <p:nvPr>
            <p:ph sz="half" idx="1"/>
          </p:nvPr>
        </p:nvSpPr>
        <p:spPr>
          <a:xfrm>
            <a:off x="3875315" y="1809494"/>
            <a:ext cx="3953690" cy="4429988"/>
          </a:xfrm>
        </p:spPr>
        <p:txBody>
          <a:bodyPr>
            <a:normAutofit fontScale="85000" lnSpcReduction="20000"/>
          </a:bodyPr>
          <a:lstStyle/>
          <a:p>
            <a:r>
              <a:rPr lang="en-US" u="sng" dirty="0"/>
              <a:t>Procedure</a:t>
            </a:r>
          </a:p>
          <a:p>
            <a:pPr lvl="1"/>
            <a:r>
              <a:rPr lang="en-US" dirty="0"/>
              <a:t>We went to the lab and created the circuit without the variable resistor on the bread board.</a:t>
            </a:r>
          </a:p>
          <a:p>
            <a:pPr lvl="1"/>
            <a:r>
              <a:rPr lang="en-US" dirty="0"/>
              <a:t>Measured all of the resistors with the multimeter </a:t>
            </a:r>
          </a:p>
          <a:p>
            <a:pPr lvl="1"/>
            <a:r>
              <a:rPr lang="en-US" dirty="0"/>
              <a:t>Measured the voltages before and after the black box with the multimeter.</a:t>
            </a:r>
          </a:p>
          <a:p>
            <a:pPr lvl="1"/>
            <a:r>
              <a:rPr lang="en-US" dirty="0"/>
              <a:t>Then put the variable resistor in and adjusted it until our VA-VB was equal to 1.3 volts. Took the variable resistor out and then measured the resistance with the multimeter.</a:t>
            </a:r>
          </a:p>
          <a:p>
            <a:pPr lvl="1"/>
            <a:endParaRPr lang="en-US" u="sng" dirty="0"/>
          </a:p>
          <a:p>
            <a:pPr lvl="1"/>
            <a:endParaRPr lang="en-US" u="sng" dirty="0"/>
          </a:p>
        </p:txBody>
      </p:sp>
      <p:pic>
        <p:nvPicPr>
          <p:cNvPr id="6" name="Content Placeholder 5" descr="A picture containing indoor, bird, table, food&#10;&#10;Description automatically generated">
            <a:extLst>
              <a:ext uri="{FF2B5EF4-FFF2-40B4-BE49-F238E27FC236}">
                <a16:creationId xmlns:a16="http://schemas.microsoft.com/office/drawing/2014/main" id="{C2A64992-F914-428F-B16B-EB64D12DAF52}"/>
              </a:ext>
            </a:extLst>
          </p:cNvPr>
          <p:cNvPicPr>
            <a:picLocks noGrp="1" noChangeAspect="1"/>
          </p:cNvPicPr>
          <p:nvPr>
            <p:ph sz="half" idx="2"/>
          </p:nvPr>
        </p:nvPicPr>
        <p:blipFill>
          <a:blip r:embed="rId2"/>
          <a:stretch>
            <a:fillRect/>
          </a:stretch>
        </p:blipFill>
        <p:spPr>
          <a:xfrm>
            <a:off x="7829005" y="217778"/>
            <a:ext cx="2656284" cy="3541712"/>
          </a:xfrm>
        </p:spPr>
      </p:pic>
      <p:pic>
        <p:nvPicPr>
          <p:cNvPr id="12" name="Picture 11" descr="A picture containing table&#10;&#10;Description automatically generated">
            <a:extLst>
              <a:ext uri="{FF2B5EF4-FFF2-40B4-BE49-F238E27FC236}">
                <a16:creationId xmlns:a16="http://schemas.microsoft.com/office/drawing/2014/main" id="{D180F7FB-CC54-4087-B0BB-73B0EEEFD844}"/>
              </a:ext>
            </a:extLst>
          </p:cNvPr>
          <p:cNvPicPr>
            <a:picLocks noChangeAspect="1"/>
          </p:cNvPicPr>
          <p:nvPr/>
        </p:nvPicPr>
        <p:blipFill>
          <a:blip r:embed="rId3"/>
          <a:stretch>
            <a:fillRect/>
          </a:stretch>
        </p:blipFill>
        <p:spPr>
          <a:xfrm>
            <a:off x="501832" y="1919297"/>
            <a:ext cx="3373483" cy="4497977"/>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5BBC7BF7-F8B3-4C87-8820-4ECE9458816D}"/>
              </a:ext>
            </a:extLst>
          </p:cNvPr>
          <p:cNvPicPr>
            <a:picLocks noChangeAspect="1"/>
          </p:cNvPicPr>
          <p:nvPr/>
        </p:nvPicPr>
        <p:blipFill>
          <a:blip r:embed="rId4"/>
          <a:stretch>
            <a:fillRect/>
          </a:stretch>
        </p:blipFill>
        <p:spPr>
          <a:xfrm>
            <a:off x="7829005" y="3847012"/>
            <a:ext cx="2258241" cy="3010988"/>
          </a:xfrm>
          <a:prstGeom prst="rect">
            <a:avLst/>
          </a:prstGeom>
        </p:spPr>
      </p:pic>
    </p:spTree>
    <p:extLst>
      <p:ext uri="{BB962C8B-B14F-4D97-AF65-F5344CB8AC3E}">
        <p14:creationId xmlns:p14="http://schemas.microsoft.com/office/powerpoint/2010/main" val="3369499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1DAE-7147-4096-9F59-5F48D0BBBA7E}"/>
              </a:ext>
            </a:extLst>
          </p:cNvPr>
          <p:cNvSpPr>
            <a:spLocks noGrp="1"/>
          </p:cNvSpPr>
          <p:nvPr>
            <p:ph type="title"/>
          </p:nvPr>
        </p:nvSpPr>
        <p:spPr/>
        <p:txBody>
          <a:bodyPr/>
          <a:lstStyle/>
          <a:p>
            <a:r>
              <a:rPr lang="en-US" dirty="0"/>
              <a:t>Lab 8- black box design 3</a:t>
            </a:r>
          </a:p>
        </p:txBody>
      </p:sp>
      <p:sp>
        <p:nvSpPr>
          <p:cNvPr id="3" name="Content Placeholder 2">
            <a:extLst>
              <a:ext uri="{FF2B5EF4-FFF2-40B4-BE49-F238E27FC236}">
                <a16:creationId xmlns:a16="http://schemas.microsoft.com/office/drawing/2014/main" id="{03527D9A-7504-4A1D-8003-E26F8EA27595}"/>
              </a:ext>
            </a:extLst>
          </p:cNvPr>
          <p:cNvSpPr>
            <a:spLocks noGrp="1"/>
          </p:cNvSpPr>
          <p:nvPr>
            <p:ph sz="half" idx="1"/>
          </p:nvPr>
        </p:nvSpPr>
        <p:spPr>
          <a:xfrm>
            <a:off x="827314" y="1797190"/>
            <a:ext cx="5000897" cy="4442292"/>
          </a:xfrm>
        </p:spPr>
        <p:txBody>
          <a:bodyPr>
            <a:normAutofit fontScale="77500" lnSpcReduction="20000"/>
          </a:bodyPr>
          <a:lstStyle/>
          <a:p>
            <a:r>
              <a:rPr lang="en-US" u="sng" dirty="0"/>
              <a:t>Observations &amp; Results</a:t>
            </a:r>
          </a:p>
          <a:p>
            <a:pPr lvl="1"/>
            <a:r>
              <a:rPr lang="en-US" dirty="0"/>
              <a:t>When we first did our lab we made the 3 resistors in black box to be 2.4 </a:t>
            </a:r>
            <a:r>
              <a:rPr lang="en-US" dirty="0" err="1"/>
              <a:t>kohm</a:t>
            </a:r>
            <a:r>
              <a:rPr lang="en-US" dirty="0"/>
              <a:t> resistors. 1 in parallel with 2 in series. We figured out the problem and calculations, went to lab to discover we were supposed to use standard resistors. We started out trying to use 3 variable resistors and making them equal 2.4 </a:t>
            </a:r>
            <a:r>
              <a:rPr lang="en-US" dirty="0" err="1"/>
              <a:t>kohm</a:t>
            </a:r>
            <a:r>
              <a:rPr lang="en-US" dirty="0"/>
              <a:t>. It was proving to be way too difficult. We re-grouped and changed our simulation and calculations to standard resistors of 4.7 </a:t>
            </a:r>
            <a:r>
              <a:rPr lang="en-US" dirty="0" err="1"/>
              <a:t>kohm</a:t>
            </a:r>
            <a:r>
              <a:rPr lang="en-US" dirty="0"/>
              <a:t> and all 3 were in parallel. This was much easier lab to achieve at that point then. </a:t>
            </a:r>
          </a:p>
          <a:p>
            <a:pPr lvl="1"/>
            <a:r>
              <a:rPr lang="en-US" dirty="0"/>
              <a:t>According to the data we collected our simulation and calculation was pretty accurate and our measured values didn’t disappoint. They were close and all made sense</a:t>
            </a:r>
          </a:p>
        </p:txBody>
      </p:sp>
      <p:pic>
        <p:nvPicPr>
          <p:cNvPr id="10" name="Content Placeholder 9" descr="A picture containing clock&#10;&#10;Description automatically generated">
            <a:extLst>
              <a:ext uri="{FF2B5EF4-FFF2-40B4-BE49-F238E27FC236}">
                <a16:creationId xmlns:a16="http://schemas.microsoft.com/office/drawing/2014/main" id="{7A88CE39-45EB-407A-87DF-A6A106D92FFD}"/>
              </a:ext>
            </a:extLst>
          </p:cNvPr>
          <p:cNvPicPr>
            <a:picLocks noGrp="1" noChangeAspect="1"/>
          </p:cNvPicPr>
          <p:nvPr>
            <p:ph sz="half" idx="2"/>
          </p:nvPr>
        </p:nvPicPr>
        <p:blipFill>
          <a:blip r:embed="rId2"/>
          <a:stretch>
            <a:fillRect/>
          </a:stretch>
        </p:blipFill>
        <p:spPr>
          <a:xfrm>
            <a:off x="6013215" y="1631727"/>
            <a:ext cx="5286748" cy="1478570"/>
          </a:xfrm>
        </p:spPr>
      </p:pic>
      <p:pic>
        <p:nvPicPr>
          <p:cNvPr id="12" name="Picture 11" descr="A close up of a white wall&#10;&#10;Description automatically generated">
            <a:extLst>
              <a:ext uri="{FF2B5EF4-FFF2-40B4-BE49-F238E27FC236}">
                <a16:creationId xmlns:a16="http://schemas.microsoft.com/office/drawing/2014/main" id="{7330C9E1-62CF-4DB2-929B-A24E703FE3B6}"/>
              </a:ext>
            </a:extLst>
          </p:cNvPr>
          <p:cNvPicPr>
            <a:picLocks noChangeAspect="1"/>
          </p:cNvPicPr>
          <p:nvPr/>
        </p:nvPicPr>
        <p:blipFill>
          <a:blip r:embed="rId3"/>
          <a:stretch>
            <a:fillRect/>
          </a:stretch>
        </p:blipFill>
        <p:spPr>
          <a:xfrm>
            <a:off x="6013215" y="3275760"/>
            <a:ext cx="2635432" cy="3513909"/>
          </a:xfrm>
          <a:prstGeom prst="rect">
            <a:avLst/>
          </a:prstGeom>
        </p:spPr>
      </p:pic>
    </p:spTree>
    <p:extLst>
      <p:ext uri="{BB962C8B-B14F-4D97-AF65-F5344CB8AC3E}">
        <p14:creationId xmlns:p14="http://schemas.microsoft.com/office/powerpoint/2010/main" val="3447482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8516-2AA7-4ED0-BCA6-9A78052E2B10}"/>
              </a:ext>
            </a:extLst>
          </p:cNvPr>
          <p:cNvSpPr>
            <a:spLocks noGrp="1"/>
          </p:cNvSpPr>
          <p:nvPr>
            <p:ph type="title"/>
          </p:nvPr>
        </p:nvSpPr>
        <p:spPr>
          <a:xfrm>
            <a:off x="1141413" y="618518"/>
            <a:ext cx="9905998" cy="1478570"/>
          </a:xfrm>
        </p:spPr>
        <p:txBody>
          <a:bodyPr/>
          <a:lstStyle/>
          <a:p>
            <a:r>
              <a:rPr lang="en-US" dirty="0"/>
              <a:t>Lab 9- Series/Parallel Resistors</a:t>
            </a:r>
          </a:p>
        </p:txBody>
      </p:sp>
      <p:sp>
        <p:nvSpPr>
          <p:cNvPr id="3" name="Content Placeholder 2">
            <a:extLst>
              <a:ext uri="{FF2B5EF4-FFF2-40B4-BE49-F238E27FC236}">
                <a16:creationId xmlns:a16="http://schemas.microsoft.com/office/drawing/2014/main" id="{6E7CA187-1849-4BF9-BAF8-BD8DEB85CB06}"/>
              </a:ext>
            </a:extLst>
          </p:cNvPr>
          <p:cNvSpPr>
            <a:spLocks noGrp="1"/>
          </p:cNvSpPr>
          <p:nvPr>
            <p:ph sz="half" idx="1"/>
          </p:nvPr>
        </p:nvSpPr>
        <p:spPr>
          <a:xfrm>
            <a:off x="1001486" y="1811383"/>
            <a:ext cx="5018314" cy="4428099"/>
          </a:xfrm>
        </p:spPr>
        <p:txBody>
          <a:bodyPr>
            <a:normAutofit lnSpcReduction="10000"/>
          </a:bodyPr>
          <a:lstStyle/>
          <a:p>
            <a:r>
              <a:rPr lang="en-US" u="sng" dirty="0"/>
              <a:t>Objective</a:t>
            </a:r>
          </a:p>
          <a:p>
            <a:pPr lvl="1"/>
            <a:r>
              <a:rPr lang="en-US" dirty="0"/>
              <a:t>The objective of this lab was to experiment with series and parallel combination circuits and apply everything we learned to simulated and calculations for the total resistance and various voltages throughout the circuit. We did not build the circuit in the lab though because of time constraints. Since we didn’t build the circuits there was no equipment used besides excel and </a:t>
            </a:r>
            <a:r>
              <a:rPr lang="en-US" dirty="0" err="1"/>
              <a:t>multisim</a:t>
            </a:r>
            <a:endParaRPr lang="en-US" dirty="0"/>
          </a:p>
          <a:p>
            <a:pPr lvl="1"/>
            <a:endParaRPr lang="en-US" u="sng" dirty="0"/>
          </a:p>
        </p:txBody>
      </p:sp>
      <p:pic>
        <p:nvPicPr>
          <p:cNvPr id="6" name="Content Placeholder 5" descr="A close up of a map&#10;&#10;Description automatically generated">
            <a:extLst>
              <a:ext uri="{FF2B5EF4-FFF2-40B4-BE49-F238E27FC236}">
                <a16:creationId xmlns:a16="http://schemas.microsoft.com/office/drawing/2014/main" id="{92CDC8D6-B689-4CD8-9AF0-143C6429B170}"/>
              </a:ext>
            </a:extLst>
          </p:cNvPr>
          <p:cNvPicPr>
            <a:picLocks noGrp="1" noChangeAspect="1"/>
          </p:cNvPicPr>
          <p:nvPr>
            <p:ph sz="half" idx="2"/>
          </p:nvPr>
        </p:nvPicPr>
        <p:blipFill>
          <a:blip r:embed="rId2"/>
          <a:stretch>
            <a:fillRect/>
          </a:stretch>
        </p:blipFill>
        <p:spPr>
          <a:xfrm>
            <a:off x="6159727" y="1663337"/>
            <a:ext cx="4789859" cy="4825123"/>
          </a:xfrm>
        </p:spPr>
      </p:pic>
    </p:spTree>
    <p:extLst>
      <p:ext uri="{BB962C8B-B14F-4D97-AF65-F5344CB8AC3E}">
        <p14:creationId xmlns:p14="http://schemas.microsoft.com/office/powerpoint/2010/main" val="4052041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550F-FA21-4D0E-A50A-E1364E6F6192}"/>
              </a:ext>
            </a:extLst>
          </p:cNvPr>
          <p:cNvSpPr>
            <a:spLocks noGrp="1"/>
          </p:cNvSpPr>
          <p:nvPr>
            <p:ph type="title"/>
          </p:nvPr>
        </p:nvSpPr>
        <p:spPr/>
        <p:txBody>
          <a:bodyPr/>
          <a:lstStyle/>
          <a:p>
            <a:r>
              <a:rPr lang="en-US" dirty="0"/>
              <a:t>Lab 9- Series/Parallel Resistors</a:t>
            </a:r>
          </a:p>
        </p:txBody>
      </p:sp>
      <p:pic>
        <p:nvPicPr>
          <p:cNvPr id="6" name="Content Placeholder 5" descr="A close up of text on a white background&#10;&#10;Description automatically generated">
            <a:extLst>
              <a:ext uri="{FF2B5EF4-FFF2-40B4-BE49-F238E27FC236}">
                <a16:creationId xmlns:a16="http://schemas.microsoft.com/office/drawing/2014/main" id="{337DF7EF-595F-4474-A9B4-9BAE4DD7DCE5}"/>
              </a:ext>
            </a:extLst>
          </p:cNvPr>
          <p:cNvPicPr>
            <a:picLocks noGrp="1" noChangeAspect="1"/>
          </p:cNvPicPr>
          <p:nvPr>
            <p:ph sz="half" idx="1"/>
          </p:nvPr>
        </p:nvPicPr>
        <p:blipFill>
          <a:blip r:embed="rId2"/>
          <a:stretch>
            <a:fillRect/>
          </a:stretch>
        </p:blipFill>
        <p:spPr>
          <a:xfrm>
            <a:off x="176134" y="2097088"/>
            <a:ext cx="5747207" cy="4543791"/>
          </a:xfrm>
        </p:spPr>
      </p:pic>
      <p:pic>
        <p:nvPicPr>
          <p:cNvPr id="8" name="Content Placeholder 7" descr="A screenshot of a cell phone&#10;&#10;Description automatically generated">
            <a:extLst>
              <a:ext uri="{FF2B5EF4-FFF2-40B4-BE49-F238E27FC236}">
                <a16:creationId xmlns:a16="http://schemas.microsoft.com/office/drawing/2014/main" id="{CC006B6A-F3E4-4659-90D9-516EA40177A7}"/>
              </a:ext>
            </a:extLst>
          </p:cNvPr>
          <p:cNvPicPr>
            <a:picLocks noGrp="1" noChangeAspect="1"/>
          </p:cNvPicPr>
          <p:nvPr>
            <p:ph sz="half" idx="2"/>
          </p:nvPr>
        </p:nvPicPr>
        <p:blipFill>
          <a:blip r:embed="rId3"/>
          <a:stretch>
            <a:fillRect/>
          </a:stretch>
        </p:blipFill>
        <p:spPr>
          <a:xfrm>
            <a:off x="6034705" y="2097088"/>
            <a:ext cx="5196589" cy="2433975"/>
          </a:xfrm>
        </p:spPr>
      </p:pic>
      <p:pic>
        <p:nvPicPr>
          <p:cNvPr id="12" name="Picture 11" descr="A screenshot of a cell phone&#10;&#10;Description automatically generated">
            <a:extLst>
              <a:ext uri="{FF2B5EF4-FFF2-40B4-BE49-F238E27FC236}">
                <a16:creationId xmlns:a16="http://schemas.microsoft.com/office/drawing/2014/main" id="{BBA6CF23-9E57-4F8A-9877-76C2474F5D47}"/>
              </a:ext>
            </a:extLst>
          </p:cNvPr>
          <p:cNvPicPr>
            <a:picLocks noChangeAspect="1"/>
          </p:cNvPicPr>
          <p:nvPr/>
        </p:nvPicPr>
        <p:blipFill>
          <a:blip r:embed="rId4"/>
          <a:stretch>
            <a:fillRect/>
          </a:stretch>
        </p:blipFill>
        <p:spPr>
          <a:xfrm>
            <a:off x="6034706" y="4588817"/>
            <a:ext cx="5196589" cy="2052062"/>
          </a:xfrm>
          <a:prstGeom prst="rect">
            <a:avLst/>
          </a:prstGeom>
        </p:spPr>
      </p:pic>
      <p:sp>
        <p:nvSpPr>
          <p:cNvPr id="13" name="TextBox 12">
            <a:extLst>
              <a:ext uri="{FF2B5EF4-FFF2-40B4-BE49-F238E27FC236}">
                <a16:creationId xmlns:a16="http://schemas.microsoft.com/office/drawing/2014/main" id="{A0CAA252-3399-4776-9D86-515CE3D8CE9B}"/>
              </a:ext>
            </a:extLst>
          </p:cNvPr>
          <p:cNvSpPr txBox="1"/>
          <p:nvPr/>
        </p:nvSpPr>
        <p:spPr>
          <a:xfrm>
            <a:off x="1210491" y="1611086"/>
            <a:ext cx="3370218" cy="369332"/>
          </a:xfrm>
          <a:prstGeom prst="rect">
            <a:avLst/>
          </a:prstGeom>
          <a:noFill/>
        </p:spPr>
        <p:txBody>
          <a:bodyPr wrap="square" rtlCol="0">
            <a:spAutoFit/>
          </a:bodyPr>
          <a:lstStyle/>
          <a:p>
            <a:r>
              <a:rPr lang="en-US" dirty="0"/>
              <a:t>Simulation and charts filled out</a:t>
            </a:r>
          </a:p>
        </p:txBody>
      </p:sp>
    </p:spTree>
    <p:extLst>
      <p:ext uri="{BB962C8B-B14F-4D97-AF65-F5344CB8AC3E}">
        <p14:creationId xmlns:p14="http://schemas.microsoft.com/office/powerpoint/2010/main" val="1113000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C0F26-3581-43CD-B8ED-C8526507DD38}"/>
              </a:ext>
            </a:extLst>
          </p:cNvPr>
          <p:cNvSpPr>
            <a:spLocks noGrp="1"/>
          </p:cNvSpPr>
          <p:nvPr>
            <p:ph type="title"/>
          </p:nvPr>
        </p:nvSpPr>
        <p:spPr/>
        <p:txBody>
          <a:bodyPr/>
          <a:lstStyle/>
          <a:p>
            <a:r>
              <a:rPr lang="en-US" dirty="0"/>
              <a:t>Lab 9- Series/Parallel Resistors</a:t>
            </a:r>
          </a:p>
        </p:txBody>
      </p:sp>
      <p:sp>
        <p:nvSpPr>
          <p:cNvPr id="3" name="Content Placeholder 2">
            <a:extLst>
              <a:ext uri="{FF2B5EF4-FFF2-40B4-BE49-F238E27FC236}">
                <a16:creationId xmlns:a16="http://schemas.microsoft.com/office/drawing/2014/main" id="{E3EE38F6-87A0-4BA0-A279-6D66DA2676E3}"/>
              </a:ext>
            </a:extLst>
          </p:cNvPr>
          <p:cNvSpPr>
            <a:spLocks noGrp="1"/>
          </p:cNvSpPr>
          <p:nvPr>
            <p:ph sz="half" idx="1"/>
          </p:nvPr>
        </p:nvSpPr>
        <p:spPr>
          <a:xfrm>
            <a:off x="1141410" y="2249485"/>
            <a:ext cx="4878389" cy="4255817"/>
          </a:xfrm>
        </p:spPr>
        <p:txBody>
          <a:bodyPr>
            <a:normAutofit fontScale="92500" lnSpcReduction="10000"/>
          </a:bodyPr>
          <a:lstStyle/>
          <a:p>
            <a:r>
              <a:rPr lang="en-US" dirty="0"/>
              <a:t>Simulation after adjusting R2 to get VA to equal exactly 4.5 volts</a:t>
            </a:r>
          </a:p>
          <a:p>
            <a:endParaRPr lang="en-US" dirty="0"/>
          </a:p>
          <a:p>
            <a:endParaRPr lang="en-US" dirty="0"/>
          </a:p>
          <a:p>
            <a:endParaRPr lang="en-US" dirty="0"/>
          </a:p>
          <a:p>
            <a:endParaRPr lang="en-US" dirty="0"/>
          </a:p>
          <a:p>
            <a:r>
              <a:rPr lang="en-US" dirty="0"/>
              <a:t>As you can see a 1 </a:t>
            </a:r>
            <a:r>
              <a:rPr lang="en-US" dirty="0" err="1"/>
              <a:t>kohm</a:t>
            </a:r>
            <a:r>
              <a:rPr lang="en-US" dirty="0"/>
              <a:t> variable resistor needed to be set at 49% or 490 ohm to get VA to equal 4.5 Volts</a:t>
            </a:r>
          </a:p>
        </p:txBody>
      </p:sp>
      <p:pic>
        <p:nvPicPr>
          <p:cNvPr id="8" name="Content Placeholder 7" descr="A close up of a map&#10;&#10;Description automatically generated">
            <a:extLst>
              <a:ext uri="{FF2B5EF4-FFF2-40B4-BE49-F238E27FC236}">
                <a16:creationId xmlns:a16="http://schemas.microsoft.com/office/drawing/2014/main" id="{A482F6E8-C57D-4256-8E7D-3A39BD012E84}"/>
              </a:ext>
            </a:extLst>
          </p:cNvPr>
          <p:cNvPicPr>
            <a:picLocks noGrp="1" noChangeAspect="1"/>
          </p:cNvPicPr>
          <p:nvPr>
            <p:ph sz="half" idx="2"/>
          </p:nvPr>
        </p:nvPicPr>
        <p:blipFill>
          <a:blip r:embed="rId2"/>
          <a:stretch>
            <a:fillRect/>
          </a:stretch>
        </p:blipFill>
        <p:spPr>
          <a:xfrm>
            <a:off x="1219199" y="3035594"/>
            <a:ext cx="4875213" cy="2178500"/>
          </a:xfrm>
        </p:spPr>
      </p:pic>
      <p:sp>
        <p:nvSpPr>
          <p:cNvPr id="10" name="TextBox 9">
            <a:extLst>
              <a:ext uri="{FF2B5EF4-FFF2-40B4-BE49-F238E27FC236}">
                <a16:creationId xmlns:a16="http://schemas.microsoft.com/office/drawing/2014/main" id="{5098BC74-0014-4150-B4F6-2E15B6DB58E3}"/>
              </a:ext>
            </a:extLst>
          </p:cNvPr>
          <p:cNvSpPr txBox="1"/>
          <p:nvPr/>
        </p:nvSpPr>
        <p:spPr>
          <a:xfrm>
            <a:off x="6235337" y="2351314"/>
            <a:ext cx="347369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All the calculations solved for in excel for this lab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u="sng" dirty="0"/>
              <a:t>Observation:</a:t>
            </a:r>
            <a:r>
              <a:rPr lang="en-US" dirty="0"/>
              <a:t> As for observations for this lab there wasn’t much to observe, just crunch some numbers. We struggled to figure out the voltages for VB and VC. Once we figured out that we use the previous voltage found in the calculation that helped us instead of using V1 of 9 volts. </a:t>
            </a:r>
          </a:p>
        </p:txBody>
      </p:sp>
      <p:graphicFrame>
        <p:nvGraphicFramePr>
          <p:cNvPr id="11" name="Table 10">
            <a:extLst>
              <a:ext uri="{FF2B5EF4-FFF2-40B4-BE49-F238E27FC236}">
                <a16:creationId xmlns:a16="http://schemas.microsoft.com/office/drawing/2014/main" id="{825C56CC-0357-405E-835B-D49868E49CE0}"/>
              </a:ext>
            </a:extLst>
          </p:cNvPr>
          <p:cNvGraphicFramePr>
            <a:graphicFrameLocks noGrp="1"/>
          </p:cNvGraphicFramePr>
          <p:nvPr>
            <p:extLst>
              <p:ext uri="{D42A27DB-BD31-4B8C-83A1-F6EECF244321}">
                <p14:modId xmlns:p14="http://schemas.microsoft.com/office/powerpoint/2010/main" val="2125427785"/>
              </p:ext>
            </p:extLst>
          </p:nvPr>
        </p:nvGraphicFramePr>
        <p:xfrm>
          <a:off x="9783643" y="2351314"/>
          <a:ext cx="1546362" cy="4153974"/>
        </p:xfrm>
        <a:graphic>
          <a:graphicData uri="http://schemas.openxmlformats.org/drawingml/2006/table">
            <a:tbl>
              <a:tblPr>
                <a:tableStyleId>{5C22544A-7EE6-4342-B048-85BDC9FD1C3A}</a:tableStyleId>
              </a:tblPr>
              <a:tblGrid>
                <a:gridCol w="813271">
                  <a:extLst>
                    <a:ext uri="{9D8B030D-6E8A-4147-A177-3AD203B41FA5}">
                      <a16:colId xmlns:a16="http://schemas.microsoft.com/office/drawing/2014/main" val="1330798395"/>
                    </a:ext>
                  </a:extLst>
                </a:gridCol>
                <a:gridCol w="733091">
                  <a:extLst>
                    <a:ext uri="{9D8B030D-6E8A-4147-A177-3AD203B41FA5}">
                      <a16:colId xmlns:a16="http://schemas.microsoft.com/office/drawing/2014/main" val="601547861"/>
                    </a:ext>
                  </a:extLst>
                </a:gridCol>
              </a:tblGrid>
              <a:tr h="190050">
                <a:tc>
                  <a:txBody>
                    <a:bodyPr/>
                    <a:lstStyle/>
                    <a:p>
                      <a:pPr algn="l" fontAlgn="b"/>
                      <a:r>
                        <a:rPr lang="en-US" sz="1000" u="none" strike="noStrike">
                          <a:effectLst/>
                        </a:rPr>
                        <a:t>R1=</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470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509307268"/>
                  </a:ext>
                </a:extLst>
              </a:tr>
              <a:tr h="190050">
                <a:tc>
                  <a:txBody>
                    <a:bodyPr/>
                    <a:lstStyle/>
                    <a:p>
                      <a:pPr algn="l" fontAlgn="b"/>
                      <a:r>
                        <a:rPr lang="en-US" sz="1000" u="none" strike="noStrike">
                          <a:effectLst/>
                        </a:rPr>
                        <a:t>R2=</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470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364190799"/>
                  </a:ext>
                </a:extLst>
              </a:tr>
              <a:tr h="190050">
                <a:tc>
                  <a:txBody>
                    <a:bodyPr/>
                    <a:lstStyle/>
                    <a:p>
                      <a:pPr algn="l" fontAlgn="b"/>
                      <a:r>
                        <a:rPr lang="en-US" sz="1000" u="none" strike="noStrike">
                          <a:effectLst/>
                        </a:rPr>
                        <a:t>R3=</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1.0E+3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278179710"/>
                  </a:ext>
                </a:extLst>
              </a:tr>
              <a:tr h="190050">
                <a:tc>
                  <a:txBody>
                    <a:bodyPr/>
                    <a:lstStyle/>
                    <a:p>
                      <a:pPr algn="l" fontAlgn="b"/>
                      <a:r>
                        <a:rPr lang="en-US" sz="1000" u="none" strike="noStrike">
                          <a:effectLst/>
                        </a:rPr>
                        <a:t>R4=</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1.0E+3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310759689"/>
                  </a:ext>
                </a:extLst>
              </a:tr>
              <a:tr h="190050">
                <a:tc>
                  <a:txBody>
                    <a:bodyPr/>
                    <a:lstStyle/>
                    <a:p>
                      <a:pPr algn="l" fontAlgn="b"/>
                      <a:r>
                        <a:rPr lang="en-US" sz="1000" u="none" strike="noStrike">
                          <a:effectLst/>
                        </a:rPr>
                        <a:t>R5=</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2.2E+3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217386834"/>
                  </a:ext>
                </a:extLst>
              </a:tr>
              <a:tr h="190050">
                <a:tc>
                  <a:txBody>
                    <a:bodyPr/>
                    <a:lstStyle/>
                    <a:p>
                      <a:pPr algn="l" fontAlgn="b"/>
                      <a:r>
                        <a:rPr lang="en-US" sz="1000" u="none" strike="noStrike">
                          <a:effectLst/>
                        </a:rPr>
                        <a:t>R6=</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3.3E+3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2147782582"/>
                  </a:ext>
                </a:extLst>
              </a:tr>
              <a:tr h="190050">
                <a:tc>
                  <a:txBody>
                    <a:bodyPr/>
                    <a:lstStyle/>
                    <a:p>
                      <a:pPr algn="l" fontAlgn="b"/>
                      <a:r>
                        <a:rPr lang="en-US" sz="1000" u="none" strike="noStrike">
                          <a:effectLst/>
                        </a:rPr>
                        <a:t>R7=</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4.7E+3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377437342"/>
                  </a:ext>
                </a:extLst>
              </a:tr>
              <a:tr h="190050">
                <a:tc>
                  <a:txBody>
                    <a:bodyPr/>
                    <a:lstStyle/>
                    <a:p>
                      <a:pPr algn="l" fontAlgn="b"/>
                      <a:r>
                        <a:rPr lang="en-US" sz="1000" u="none" strike="noStrike">
                          <a:effectLst/>
                        </a:rPr>
                        <a:t>R8=</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10.0E+3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4008329507"/>
                  </a:ext>
                </a:extLst>
              </a:tr>
              <a:tr h="190050">
                <a:tc>
                  <a:txBody>
                    <a:bodyPr/>
                    <a:lstStyle/>
                    <a:p>
                      <a:pPr algn="l" fontAlgn="b"/>
                      <a:r>
                        <a:rPr lang="en-US" sz="1000" u="none" strike="noStrike">
                          <a:effectLst/>
                        </a:rPr>
                        <a:t>R34=</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500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475310679"/>
                  </a:ext>
                </a:extLst>
              </a:tr>
              <a:tr h="190050">
                <a:tc>
                  <a:txBody>
                    <a:bodyPr/>
                    <a:lstStyle/>
                    <a:p>
                      <a:pPr algn="l" fontAlgn="b"/>
                      <a:r>
                        <a:rPr lang="en-US" sz="1000" u="none" strike="noStrike">
                          <a:effectLst/>
                        </a:rPr>
                        <a:t>R567=</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1.0E+3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618823729"/>
                  </a:ext>
                </a:extLst>
              </a:tr>
              <a:tr h="190050">
                <a:tc>
                  <a:txBody>
                    <a:bodyPr/>
                    <a:lstStyle/>
                    <a:p>
                      <a:pPr algn="l" fontAlgn="b"/>
                      <a:r>
                        <a:rPr lang="en-US" sz="1000" u="none" strike="noStrike">
                          <a:effectLst/>
                        </a:rPr>
                        <a:t>R345678=</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11.5E+3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941440157"/>
                  </a:ext>
                </a:extLst>
              </a:tr>
              <a:tr h="352974">
                <a:tc>
                  <a:txBody>
                    <a:bodyPr/>
                    <a:lstStyle/>
                    <a:p>
                      <a:pPr algn="l" fontAlgn="b"/>
                      <a:r>
                        <a:rPr lang="en-US" sz="1000" u="none" strike="noStrike">
                          <a:effectLst/>
                        </a:rPr>
                        <a:t>R2345678=</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451.6E+0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416864514"/>
                  </a:ext>
                </a:extLst>
              </a:tr>
              <a:tr h="190050">
                <a:tc>
                  <a:txBody>
                    <a:bodyPr/>
                    <a:lstStyle/>
                    <a:p>
                      <a:pPr algn="l" fontAlgn="b"/>
                      <a:r>
                        <a:rPr lang="en-US" sz="1000" u="none" strike="noStrike">
                          <a:effectLst/>
                        </a:rPr>
                        <a:t>RT=</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921.6E+0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253093455"/>
                  </a:ext>
                </a:extLst>
              </a:tr>
              <a:tr h="190050">
                <a:tc>
                  <a:txBody>
                    <a:bodyPr/>
                    <a:lstStyle/>
                    <a:p>
                      <a:pPr algn="l" fontAlgn="b"/>
                      <a:r>
                        <a:rPr lang="en-US" sz="1000" u="none" strike="noStrike">
                          <a:effectLst/>
                        </a:rPr>
                        <a:t>V1=</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2712896831"/>
                  </a:ext>
                </a:extLst>
              </a:tr>
              <a:tr h="190050">
                <a:tc>
                  <a:txBody>
                    <a:bodyPr/>
                    <a:lstStyle/>
                    <a:p>
                      <a:pPr algn="l" fontAlgn="b"/>
                      <a:r>
                        <a:rPr lang="en-US" sz="1000" u="none" strike="noStrike">
                          <a:effectLst/>
                        </a:rPr>
                        <a:t>IT=</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9.8E-3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3549684084"/>
                  </a:ext>
                </a:extLst>
              </a:tr>
              <a:tr h="190050">
                <a:tc>
                  <a:txBody>
                    <a:bodyPr/>
                    <a:lstStyle/>
                    <a:p>
                      <a:pPr algn="l" fontAlgn="b"/>
                      <a:r>
                        <a:rPr lang="en-US" sz="1000" u="none" strike="noStrike">
                          <a:effectLst/>
                        </a:rPr>
                        <a:t>VA=</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4.4E+0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2752335143"/>
                  </a:ext>
                </a:extLst>
              </a:tr>
              <a:tr h="190050">
                <a:tc>
                  <a:txBody>
                    <a:bodyPr/>
                    <a:lstStyle/>
                    <a:p>
                      <a:pPr algn="l" fontAlgn="b"/>
                      <a:r>
                        <a:rPr lang="en-US" sz="1000" u="none" strike="noStrike">
                          <a:effectLst/>
                        </a:rPr>
                        <a:t>VB=</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4.2E+0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4052993492"/>
                  </a:ext>
                </a:extLst>
              </a:tr>
              <a:tr h="190050">
                <a:tc>
                  <a:txBody>
                    <a:bodyPr/>
                    <a:lstStyle/>
                    <a:p>
                      <a:pPr algn="l" fontAlgn="b"/>
                      <a:r>
                        <a:rPr lang="en-US" sz="1000" u="none" strike="noStrike">
                          <a:effectLst/>
                        </a:rPr>
                        <a:t>VC=</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3.8E+0</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537178935"/>
                  </a:ext>
                </a:extLst>
              </a:tr>
              <a:tr h="190050">
                <a:tc>
                  <a:txBody>
                    <a:bodyPr/>
                    <a:lstStyle/>
                    <a:p>
                      <a:pPr algn="l" fontAlgn="b"/>
                      <a:r>
                        <a:rPr lang="en-US" sz="1000" u="none" strike="noStrike">
                          <a:effectLst/>
                        </a:rPr>
                        <a:t>R5678</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11.0E+3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338948258"/>
                  </a:ext>
                </a:extLst>
              </a:tr>
              <a:tr h="190050">
                <a:tc>
                  <a:txBody>
                    <a:bodyPr/>
                    <a:lstStyle/>
                    <a:p>
                      <a:pPr algn="l" fontAlgn="b"/>
                      <a:r>
                        <a:rPr lang="en-US" sz="1000" u="none" strike="noStrike">
                          <a:effectLst/>
                        </a:rPr>
                        <a:t>R25678=</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a:effectLst/>
                        </a:rPr>
                        <a:t>5.2E+3</a:t>
                      </a:r>
                      <a:endParaRPr lang="en-US" sz="1000" b="0" i="0" u="none" strike="noStrike">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976884827"/>
                  </a:ext>
                </a:extLst>
              </a:tr>
              <a:tr h="190050">
                <a:tc>
                  <a:txBody>
                    <a:bodyPr/>
                    <a:lstStyle/>
                    <a:p>
                      <a:pPr algn="l" fontAlgn="b"/>
                      <a:r>
                        <a:rPr lang="en-US" sz="1000" u="none" strike="noStrike">
                          <a:effectLst/>
                        </a:rPr>
                        <a:t>V2=</a:t>
                      </a:r>
                      <a:endParaRPr lang="en-US" sz="1000" b="0" i="0" u="none" strike="noStrike">
                        <a:solidFill>
                          <a:srgbClr val="000000"/>
                        </a:solidFill>
                        <a:effectLst/>
                        <a:latin typeface="Calibri" panose="020F0502020204030204" pitchFamily="34" charset="0"/>
                      </a:endParaRPr>
                    </a:p>
                  </a:txBody>
                  <a:tcPr marL="8433" marR="8433" marT="8433" marB="0" anchor="b"/>
                </a:tc>
                <a:tc>
                  <a:txBody>
                    <a:bodyPr/>
                    <a:lstStyle/>
                    <a:p>
                      <a:pPr algn="r" fontAlgn="b"/>
                      <a:r>
                        <a:rPr lang="en-US" sz="1000" u="none" strike="noStrike" dirty="0">
                          <a:effectLst/>
                        </a:rPr>
                        <a:t>4.4E+0</a:t>
                      </a:r>
                      <a:endParaRPr lang="en-US" sz="1000" b="0" i="0" u="none" strike="noStrike" dirty="0">
                        <a:solidFill>
                          <a:srgbClr val="000000"/>
                        </a:solidFill>
                        <a:effectLst/>
                        <a:latin typeface="Calibri" panose="020F0502020204030204" pitchFamily="34" charset="0"/>
                      </a:endParaRPr>
                    </a:p>
                  </a:txBody>
                  <a:tcPr marL="8433" marR="8433" marT="8433" marB="0" anchor="b"/>
                </a:tc>
                <a:extLst>
                  <a:ext uri="{0D108BD9-81ED-4DB2-BD59-A6C34878D82A}">
                    <a16:rowId xmlns:a16="http://schemas.microsoft.com/office/drawing/2014/main" val="1077980035"/>
                  </a:ext>
                </a:extLst>
              </a:tr>
            </a:tbl>
          </a:graphicData>
        </a:graphic>
      </p:graphicFrame>
    </p:spTree>
    <p:extLst>
      <p:ext uri="{BB962C8B-B14F-4D97-AF65-F5344CB8AC3E}">
        <p14:creationId xmlns:p14="http://schemas.microsoft.com/office/powerpoint/2010/main" val="2885725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D46A-97CB-4332-841B-5EF6BD4D6D90}"/>
              </a:ext>
            </a:extLst>
          </p:cNvPr>
          <p:cNvSpPr>
            <a:spLocks noGrp="1"/>
          </p:cNvSpPr>
          <p:nvPr>
            <p:ph type="title"/>
          </p:nvPr>
        </p:nvSpPr>
        <p:spPr/>
        <p:txBody>
          <a:bodyPr/>
          <a:lstStyle/>
          <a:p>
            <a:r>
              <a:rPr lang="en-US" dirty="0"/>
              <a:t>Lab 10- Series/parallel capacitors</a:t>
            </a:r>
          </a:p>
        </p:txBody>
      </p:sp>
      <p:sp>
        <p:nvSpPr>
          <p:cNvPr id="3" name="Content Placeholder 2">
            <a:extLst>
              <a:ext uri="{FF2B5EF4-FFF2-40B4-BE49-F238E27FC236}">
                <a16:creationId xmlns:a16="http://schemas.microsoft.com/office/drawing/2014/main" id="{8A65F01E-29A5-4690-919D-943BD495ED46}"/>
              </a:ext>
            </a:extLst>
          </p:cNvPr>
          <p:cNvSpPr>
            <a:spLocks noGrp="1"/>
          </p:cNvSpPr>
          <p:nvPr>
            <p:ph sz="half" idx="1"/>
          </p:nvPr>
        </p:nvSpPr>
        <p:spPr/>
        <p:txBody>
          <a:bodyPr/>
          <a:lstStyle/>
          <a:p>
            <a:r>
              <a:rPr lang="en-US" u="sng" dirty="0"/>
              <a:t>Objective</a:t>
            </a:r>
            <a:endParaRPr lang="en-US" dirty="0"/>
          </a:p>
          <a:p>
            <a:pPr lvl="1"/>
            <a:r>
              <a:rPr lang="en-US" dirty="0"/>
              <a:t>The objective of this lab was to teach us about how capacitors behave in series and in parallel</a:t>
            </a:r>
          </a:p>
          <a:p>
            <a:r>
              <a:rPr lang="en-US" u="sng" dirty="0"/>
              <a:t>Equipment used</a:t>
            </a:r>
            <a:endParaRPr lang="en-US" dirty="0"/>
          </a:p>
          <a:p>
            <a:pPr lvl="1"/>
            <a:r>
              <a:rPr lang="en-US" dirty="0"/>
              <a:t>LCR meter, bread board, 3 capacitors: 10uF, 22uF, and 47uF, used </a:t>
            </a:r>
            <a:r>
              <a:rPr lang="en-US" dirty="0" err="1"/>
              <a:t>multisim</a:t>
            </a:r>
            <a:r>
              <a:rPr lang="en-US" dirty="0"/>
              <a:t> and excel as well</a:t>
            </a:r>
          </a:p>
        </p:txBody>
      </p:sp>
      <p:pic>
        <p:nvPicPr>
          <p:cNvPr id="6" name="Content Placeholder 5" descr="A screenshot of text&#10;&#10;Description automatically generated">
            <a:extLst>
              <a:ext uri="{FF2B5EF4-FFF2-40B4-BE49-F238E27FC236}">
                <a16:creationId xmlns:a16="http://schemas.microsoft.com/office/drawing/2014/main" id="{92705B14-8205-4AEB-858E-ADF21B6D148D}"/>
              </a:ext>
            </a:extLst>
          </p:cNvPr>
          <p:cNvPicPr>
            <a:picLocks noGrp="1" noChangeAspect="1"/>
          </p:cNvPicPr>
          <p:nvPr>
            <p:ph sz="half" idx="2"/>
          </p:nvPr>
        </p:nvPicPr>
        <p:blipFill>
          <a:blip r:embed="rId2"/>
          <a:stretch>
            <a:fillRect/>
          </a:stretch>
        </p:blipFill>
        <p:spPr>
          <a:xfrm>
            <a:off x="6340289" y="1678860"/>
            <a:ext cx="4493173" cy="4826441"/>
          </a:xfrm>
        </p:spPr>
      </p:pic>
      <p:graphicFrame>
        <p:nvGraphicFramePr>
          <p:cNvPr id="7" name="Table 6">
            <a:extLst>
              <a:ext uri="{FF2B5EF4-FFF2-40B4-BE49-F238E27FC236}">
                <a16:creationId xmlns:a16="http://schemas.microsoft.com/office/drawing/2014/main" id="{FB849E7D-6EAC-44BE-8A5C-2C7595E8C1F4}"/>
              </a:ext>
            </a:extLst>
          </p:cNvPr>
          <p:cNvGraphicFramePr>
            <a:graphicFrameLocks noGrp="1"/>
          </p:cNvGraphicFramePr>
          <p:nvPr>
            <p:extLst>
              <p:ext uri="{D42A27DB-BD31-4B8C-83A1-F6EECF244321}">
                <p14:modId xmlns:p14="http://schemas.microsoft.com/office/powerpoint/2010/main" val="1221043421"/>
              </p:ext>
            </p:extLst>
          </p:nvPr>
        </p:nvGraphicFramePr>
        <p:xfrm>
          <a:off x="4155889" y="5544092"/>
          <a:ext cx="2184400" cy="95250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1509779709"/>
                    </a:ext>
                  </a:extLst>
                </a:gridCol>
                <a:gridCol w="609600">
                  <a:extLst>
                    <a:ext uri="{9D8B030D-6E8A-4147-A177-3AD203B41FA5}">
                      <a16:colId xmlns:a16="http://schemas.microsoft.com/office/drawing/2014/main" val="3622823233"/>
                    </a:ext>
                  </a:extLst>
                </a:gridCol>
                <a:gridCol w="609600">
                  <a:extLst>
                    <a:ext uri="{9D8B030D-6E8A-4147-A177-3AD203B41FA5}">
                      <a16:colId xmlns:a16="http://schemas.microsoft.com/office/drawing/2014/main" val="2606344642"/>
                    </a:ext>
                  </a:extLst>
                </a:gridCol>
              </a:tblGrid>
              <a:tr h="190500">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uF</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264169"/>
                  </a:ext>
                </a:extLst>
              </a:tr>
              <a:tr h="190500">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uF</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224923"/>
                  </a:ext>
                </a:extLst>
              </a:tr>
              <a:tr h="190500">
                <a:tc>
                  <a:txBody>
                    <a:bodyPr/>
                    <a:lstStyle/>
                    <a:p>
                      <a:pPr algn="l" fontAlgn="b"/>
                      <a:r>
                        <a:rPr lang="en-US" sz="1100" u="none" strike="noStrike">
                          <a:effectLst/>
                        </a:rPr>
                        <a:t>c3=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uF</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5336218"/>
                  </a:ext>
                </a:extLst>
              </a:tr>
              <a:tr h="190500">
                <a:tc>
                  <a:txBody>
                    <a:bodyPr/>
                    <a:lstStyle/>
                    <a:p>
                      <a:pPr algn="l" fontAlgn="b"/>
                      <a:r>
                        <a:rPr lang="en-US" sz="1100" u="none" strike="noStrike">
                          <a:effectLst/>
                        </a:rPr>
                        <a:t>CT in series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5.99768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uF</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056513"/>
                  </a:ext>
                </a:extLst>
              </a:tr>
              <a:tr h="190500">
                <a:tc>
                  <a:txBody>
                    <a:bodyPr/>
                    <a:lstStyle/>
                    <a:p>
                      <a:pPr algn="l" fontAlgn="b"/>
                      <a:r>
                        <a:rPr lang="en-US" sz="1100" u="none" strike="noStrike">
                          <a:effectLst/>
                        </a:rPr>
                        <a:t>CT in parallel=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err="1">
                          <a:effectLst/>
                        </a:rPr>
                        <a:t>uF</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9608977"/>
                  </a:ext>
                </a:extLst>
              </a:tr>
            </a:tbl>
          </a:graphicData>
        </a:graphic>
      </p:graphicFrame>
    </p:spTree>
    <p:extLst>
      <p:ext uri="{BB962C8B-B14F-4D97-AF65-F5344CB8AC3E}">
        <p14:creationId xmlns:p14="http://schemas.microsoft.com/office/powerpoint/2010/main" val="187770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5BAA-AC86-4964-BFBA-8A8DB7533172}"/>
              </a:ext>
            </a:extLst>
          </p:cNvPr>
          <p:cNvSpPr>
            <a:spLocks noGrp="1"/>
          </p:cNvSpPr>
          <p:nvPr>
            <p:ph type="title"/>
          </p:nvPr>
        </p:nvSpPr>
        <p:spPr/>
        <p:txBody>
          <a:bodyPr>
            <a:normAutofit/>
          </a:bodyPr>
          <a:lstStyle/>
          <a:p>
            <a:r>
              <a:rPr lang="en-US" dirty="0"/>
              <a:t>Lab 1-Resistor Variability</a:t>
            </a:r>
          </a:p>
        </p:txBody>
      </p:sp>
      <p:sp>
        <p:nvSpPr>
          <p:cNvPr id="3" name="Content Placeholder 2">
            <a:extLst>
              <a:ext uri="{FF2B5EF4-FFF2-40B4-BE49-F238E27FC236}">
                <a16:creationId xmlns:a16="http://schemas.microsoft.com/office/drawing/2014/main" id="{79DAAC97-0234-4ACD-ACE6-21E046800088}"/>
              </a:ext>
            </a:extLst>
          </p:cNvPr>
          <p:cNvSpPr>
            <a:spLocks noGrp="1"/>
          </p:cNvSpPr>
          <p:nvPr>
            <p:ph idx="1"/>
          </p:nvPr>
        </p:nvSpPr>
        <p:spPr/>
        <p:txBody>
          <a:bodyPr>
            <a:normAutofit lnSpcReduction="10000"/>
          </a:bodyPr>
          <a:lstStyle/>
          <a:p>
            <a:r>
              <a:rPr lang="en-US" u="sng" dirty="0"/>
              <a:t>Objective:</a:t>
            </a:r>
          </a:p>
          <a:p>
            <a:pPr lvl="1"/>
            <a:r>
              <a:rPr lang="en-US" dirty="0"/>
              <a:t>The purpose of this lab was to get twenty random resistors, all of the same resistance, and measure them to see how much they vary in resistance. </a:t>
            </a:r>
          </a:p>
          <a:p>
            <a:pPr lvl="1"/>
            <a:endParaRPr lang="en-US" dirty="0"/>
          </a:p>
          <a:p>
            <a:r>
              <a:rPr lang="en-US" u="sng" dirty="0"/>
              <a:t>Equipment used:</a:t>
            </a:r>
          </a:p>
          <a:p>
            <a:pPr lvl="1"/>
            <a:r>
              <a:rPr lang="en-US" dirty="0"/>
              <a:t>Digital multimeter</a:t>
            </a:r>
          </a:p>
          <a:p>
            <a:pPr lvl="1"/>
            <a:r>
              <a:rPr lang="en-US" dirty="0"/>
              <a:t>20- 1k ohm resistors</a:t>
            </a:r>
          </a:p>
          <a:p>
            <a:pPr lvl="1"/>
            <a:r>
              <a:rPr lang="en-US" dirty="0"/>
              <a:t>Bread board</a:t>
            </a:r>
          </a:p>
          <a:p>
            <a:pPr lvl="1"/>
            <a:endParaRPr lang="en-US" u="sng" dirty="0"/>
          </a:p>
        </p:txBody>
      </p:sp>
    </p:spTree>
    <p:extLst>
      <p:ext uri="{BB962C8B-B14F-4D97-AF65-F5344CB8AC3E}">
        <p14:creationId xmlns:p14="http://schemas.microsoft.com/office/powerpoint/2010/main" val="2504541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EBEA-AF40-4908-83C5-AF672223DDC3}"/>
              </a:ext>
            </a:extLst>
          </p:cNvPr>
          <p:cNvSpPr>
            <a:spLocks noGrp="1"/>
          </p:cNvSpPr>
          <p:nvPr>
            <p:ph type="title"/>
          </p:nvPr>
        </p:nvSpPr>
        <p:spPr>
          <a:xfrm>
            <a:off x="827905" y="618727"/>
            <a:ext cx="9905998" cy="1478570"/>
          </a:xfrm>
        </p:spPr>
        <p:txBody>
          <a:bodyPr>
            <a:normAutofit/>
          </a:bodyPr>
          <a:lstStyle/>
          <a:p>
            <a:r>
              <a:rPr lang="en-US" dirty="0"/>
              <a:t>Lab 10- Series/parallel capacitors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BC8432C-02C8-4463-B5C3-618B254ADBF6}"/>
                  </a:ext>
                </a:extLst>
              </p:cNvPr>
              <p:cNvSpPr>
                <a:spLocks noGrp="1"/>
              </p:cNvSpPr>
              <p:nvPr>
                <p:ph sz="half" idx="1"/>
              </p:nvPr>
            </p:nvSpPr>
            <p:spPr>
              <a:xfrm>
                <a:off x="807472" y="2020388"/>
                <a:ext cx="5244736" cy="4624251"/>
              </a:xfrm>
            </p:spPr>
            <p:txBody>
              <a:bodyPr>
                <a:normAutofit fontScale="85000" lnSpcReduction="10000"/>
              </a:bodyPr>
              <a:lstStyle/>
              <a:p>
                <a:r>
                  <a:rPr lang="en-US" u="sng" dirty="0"/>
                  <a:t>Procedure</a:t>
                </a:r>
              </a:p>
              <a:p>
                <a:pPr lvl="1"/>
                <a:r>
                  <a:rPr lang="en-US" dirty="0"/>
                  <a:t>We simulated and calculated the results that we were looking for in </a:t>
                </a:r>
                <a:r>
                  <a:rPr lang="en-US" dirty="0" err="1"/>
                  <a:t>multisim</a:t>
                </a:r>
                <a:r>
                  <a:rPr lang="en-US" dirty="0"/>
                  <a:t> and excel. </a:t>
                </a:r>
              </a:p>
              <a:p>
                <a:pPr lvl="1"/>
                <a:r>
                  <a:rPr lang="en-US" dirty="0"/>
                  <a:t>Calculating the total capacitance is just like resistor, but when capacitors are in series they solve like resistors in parallel.</a:t>
                </a:r>
              </a:p>
              <a:p>
                <a:pPr lvl="1"/>
                <a:r>
                  <a:rPr lang="en-US" dirty="0"/>
                  <a:t>Since </a:t>
                </a:r>
                <a:r>
                  <a:rPr lang="en-US" dirty="0" err="1"/>
                  <a:t>multisim</a:t>
                </a:r>
                <a:r>
                  <a:rPr lang="en-US" dirty="0"/>
                  <a:t> doesn’t have an LCR meter we had to calculate the total capacitance a different way by using the equation C=</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𝑉</m:t>
                                </m:r>
                              </m:num>
                              <m:den>
                                <m:r>
                                  <a:rPr lang="en-US" i="1">
                                    <a:latin typeface="Cambria Math" panose="02040503050406030204" pitchFamily="18" charset="0"/>
                                    <a:ea typeface="Cambria Math" panose="02040503050406030204" pitchFamily="18" charset="0"/>
                                  </a:rPr>
                                  <m:t>𝐴</m:t>
                                </m:r>
                              </m:den>
                            </m:f>
                          </m:e>
                        </m:d>
                      </m:den>
                    </m:f>
                  </m:oMath>
                </a14:m>
                <a:r>
                  <a:rPr lang="en-US" dirty="0"/>
                  <a:t> to solve for the capacitance, which can be seen here to the right in the simulation.</a:t>
                </a:r>
              </a:p>
              <a:p>
                <a:pPr lvl="1"/>
                <a:r>
                  <a:rPr lang="en-US" dirty="0"/>
                  <a:t>We used 60Hz for the frequency and voltage and amp probes to compute the voltage(V) and current(A).</a:t>
                </a:r>
              </a:p>
            </p:txBody>
          </p:sp>
        </mc:Choice>
        <mc:Fallback>
          <p:sp>
            <p:nvSpPr>
              <p:cNvPr id="3" name="Content Placeholder 2">
                <a:extLst>
                  <a:ext uri="{FF2B5EF4-FFF2-40B4-BE49-F238E27FC236}">
                    <a16:creationId xmlns:a16="http://schemas.microsoft.com/office/drawing/2014/main" id="{4BC8432C-02C8-4463-B5C3-618B254ADBF6}"/>
                  </a:ext>
                </a:extLst>
              </p:cNvPr>
              <p:cNvSpPr>
                <a:spLocks noGrp="1" noRot="1" noChangeAspect="1" noMove="1" noResize="1" noEditPoints="1" noAdjustHandles="1" noChangeArrowheads="1" noChangeShapeType="1" noTextEdit="1"/>
              </p:cNvSpPr>
              <p:nvPr>
                <p:ph sz="half" idx="1"/>
              </p:nvPr>
            </p:nvSpPr>
            <p:spPr>
              <a:xfrm>
                <a:off x="807472" y="2020388"/>
                <a:ext cx="5244736" cy="4624251"/>
              </a:xfrm>
              <a:blipFill>
                <a:blip r:embed="rId2"/>
                <a:stretch>
                  <a:fillRect l="-1626" t="-1713" r="-1278" b="-1581"/>
                </a:stretch>
              </a:blipFill>
            </p:spPr>
            <p:txBody>
              <a:bodyPr/>
              <a:lstStyle/>
              <a:p>
                <a:r>
                  <a:rPr lang="en-US">
                    <a:noFill/>
                  </a:rPr>
                  <a:t> </a:t>
                </a:r>
              </a:p>
            </p:txBody>
          </p:sp>
        </mc:Fallback>
      </mc:AlternateContent>
      <p:pic>
        <p:nvPicPr>
          <p:cNvPr id="6" name="Content Placeholder 5" descr="A screenshot of a video game&#10;&#10;Description automatically generated">
            <a:extLst>
              <a:ext uri="{FF2B5EF4-FFF2-40B4-BE49-F238E27FC236}">
                <a16:creationId xmlns:a16="http://schemas.microsoft.com/office/drawing/2014/main" id="{65C5736D-EF99-4B85-9DAA-50E276385824}"/>
              </a:ext>
            </a:extLst>
          </p:cNvPr>
          <p:cNvPicPr>
            <a:picLocks noGrp="1" noChangeAspect="1"/>
          </p:cNvPicPr>
          <p:nvPr>
            <p:ph sz="half" idx="2"/>
          </p:nvPr>
        </p:nvPicPr>
        <p:blipFill>
          <a:blip r:embed="rId3"/>
          <a:stretch>
            <a:fillRect/>
          </a:stretch>
        </p:blipFill>
        <p:spPr>
          <a:xfrm>
            <a:off x="5967549" y="2097297"/>
            <a:ext cx="6065554" cy="2971301"/>
          </a:xfrm>
        </p:spPr>
      </p:pic>
      <p:sp>
        <p:nvSpPr>
          <p:cNvPr id="7" name="TextBox 6">
            <a:extLst>
              <a:ext uri="{FF2B5EF4-FFF2-40B4-BE49-F238E27FC236}">
                <a16:creationId xmlns:a16="http://schemas.microsoft.com/office/drawing/2014/main" id="{6C202859-65FF-43B3-B922-C5C63268CFF1}"/>
              </a:ext>
            </a:extLst>
          </p:cNvPr>
          <p:cNvSpPr txBox="1"/>
          <p:nvPr/>
        </p:nvSpPr>
        <p:spPr>
          <a:xfrm>
            <a:off x="5967549" y="5315943"/>
            <a:ext cx="4952999" cy="923330"/>
          </a:xfrm>
          <a:prstGeom prst="rect">
            <a:avLst/>
          </a:prstGeom>
          <a:noFill/>
        </p:spPr>
        <p:txBody>
          <a:bodyPr wrap="square" rtlCol="0">
            <a:spAutoFit/>
          </a:bodyPr>
          <a:lstStyle/>
          <a:p>
            <a:pPr marL="285750" indent="-285750">
              <a:buFont typeface="Arial" panose="020B0604020202020204" pitchFamily="34" charset="0"/>
              <a:buChar char="•"/>
            </a:pPr>
            <a:r>
              <a:rPr lang="en-US" dirty="0"/>
              <a:t>As you can see in the </a:t>
            </a:r>
            <a:r>
              <a:rPr lang="en-US" dirty="0" err="1"/>
              <a:t>grapher</a:t>
            </a:r>
            <a:r>
              <a:rPr lang="en-US" dirty="0"/>
              <a:t> view under the magnitude it displays the total capacitance for the series (1) and parallel (2) circuits.</a:t>
            </a:r>
          </a:p>
        </p:txBody>
      </p:sp>
    </p:spTree>
    <p:extLst>
      <p:ext uri="{BB962C8B-B14F-4D97-AF65-F5344CB8AC3E}">
        <p14:creationId xmlns:p14="http://schemas.microsoft.com/office/powerpoint/2010/main" val="2280307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5141-6FEE-4533-B335-75B546F3D053}"/>
              </a:ext>
            </a:extLst>
          </p:cNvPr>
          <p:cNvSpPr>
            <a:spLocks noGrp="1"/>
          </p:cNvSpPr>
          <p:nvPr>
            <p:ph type="title"/>
          </p:nvPr>
        </p:nvSpPr>
        <p:spPr/>
        <p:txBody>
          <a:bodyPr/>
          <a:lstStyle/>
          <a:p>
            <a:r>
              <a:rPr lang="en-US" dirty="0"/>
              <a:t>Lab 10- Series/parallel capacitors</a:t>
            </a:r>
          </a:p>
        </p:txBody>
      </p:sp>
      <p:sp>
        <p:nvSpPr>
          <p:cNvPr id="3" name="Content Placeholder 2">
            <a:extLst>
              <a:ext uri="{FF2B5EF4-FFF2-40B4-BE49-F238E27FC236}">
                <a16:creationId xmlns:a16="http://schemas.microsoft.com/office/drawing/2014/main" id="{FA1D3BB6-6DE5-4947-B1D3-219C5A7C05CD}"/>
              </a:ext>
            </a:extLst>
          </p:cNvPr>
          <p:cNvSpPr>
            <a:spLocks noGrp="1"/>
          </p:cNvSpPr>
          <p:nvPr>
            <p:ph sz="half" idx="1"/>
          </p:nvPr>
        </p:nvSpPr>
        <p:spPr>
          <a:xfrm>
            <a:off x="478972" y="1927268"/>
            <a:ext cx="5540830" cy="4708663"/>
          </a:xfrm>
        </p:spPr>
        <p:txBody>
          <a:bodyPr>
            <a:normAutofit fontScale="92500" lnSpcReduction="20000"/>
          </a:bodyPr>
          <a:lstStyle/>
          <a:p>
            <a:r>
              <a:rPr lang="en-US" u="sng" dirty="0"/>
              <a:t>Procedure cont.</a:t>
            </a:r>
          </a:p>
          <a:p>
            <a:pPr lvl="1"/>
            <a:r>
              <a:rPr lang="en-US" dirty="0"/>
              <a:t>After simulation we went to the lab to build the circuits and record the data.</a:t>
            </a:r>
          </a:p>
          <a:p>
            <a:pPr lvl="1"/>
            <a:r>
              <a:rPr lang="en-US" dirty="0"/>
              <a:t>This lab was pretty straight forward because we had the LCR meter</a:t>
            </a:r>
          </a:p>
          <a:p>
            <a:pPr lvl="1"/>
            <a:r>
              <a:rPr lang="en-US" dirty="0"/>
              <a:t>We had to switch the mode on the LCR meter to read capacitance</a:t>
            </a:r>
          </a:p>
          <a:p>
            <a:pPr lvl="1"/>
            <a:r>
              <a:rPr lang="en-US" dirty="0"/>
              <a:t>Then measured each capacitor and recorded their values</a:t>
            </a:r>
          </a:p>
          <a:p>
            <a:pPr lvl="1"/>
            <a:r>
              <a:rPr lang="en-US" dirty="0"/>
              <a:t>Put the capacitors in series and parallel on the bread board and measured the total capacitance for each circuit</a:t>
            </a:r>
          </a:p>
          <a:p>
            <a:pPr lvl="1"/>
            <a:r>
              <a:rPr lang="en-US" dirty="0"/>
              <a:t>To the right are some pictures of the setup and measuring</a:t>
            </a:r>
          </a:p>
          <a:p>
            <a:pPr lvl="1"/>
            <a:endParaRPr lang="en-US" dirty="0"/>
          </a:p>
        </p:txBody>
      </p:sp>
      <p:pic>
        <p:nvPicPr>
          <p:cNvPr id="6" name="Content Placeholder 5" descr="A picture containing indoor, table, monitor, desk&#10;&#10;Description automatically generated">
            <a:extLst>
              <a:ext uri="{FF2B5EF4-FFF2-40B4-BE49-F238E27FC236}">
                <a16:creationId xmlns:a16="http://schemas.microsoft.com/office/drawing/2014/main" id="{95417171-4321-454F-B411-F511EAABC11B}"/>
              </a:ext>
            </a:extLst>
          </p:cNvPr>
          <p:cNvPicPr>
            <a:picLocks noGrp="1" noChangeAspect="1"/>
          </p:cNvPicPr>
          <p:nvPr>
            <p:ph sz="half" idx="2"/>
          </p:nvPr>
        </p:nvPicPr>
        <p:blipFill>
          <a:blip r:embed="rId2"/>
          <a:stretch>
            <a:fillRect/>
          </a:stretch>
        </p:blipFill>
        <p:spPr>
          <a:xfrm>
            <a:off x="6094412" y="1648597"/>
            <a:ext cx="1917315" cy="2556420"/>
          </a:xfrm>
        </p:spPr>
      </p:pic>
      <p:pic>
        <p:nvPicPr>
          <p:cNvPr id="8" name="Picture 7" descr="A picture containing indoor, table, monitor, desk&#10;&#10;Description automatically generated">
            <a:extLst>
              <a:ext uri="{FF2B5EF4-FFF2-40B4-BE49-F238E27FC236}">
                <a16:creationId xmlns:a16="http://schemas.microsoft.com/office/drawing/2014/main" id="{CC66C0E6-1EF0-4D56-A5BB-55633E0D1224}"/>
              </a:ext>
            </a:extLst>
          </p:cNvPr>
          <p:cNvPicPr>
            <a:picLocks noChangeAspect="1"/>
          </p:cNvPicPr>
          <p:nvPr/>
        </p:nvPicPr>
        <p:blipFill>
          <a:blip r:embed="rId2"/>
          <a:stretch>
            <a:fillRect/>
          </a:stretch>
        </p:blipFill>
        <p:spPr>
          <a:xfrm>
            <a:off x="8217885" y="1648597"/>
            <a:ext cx="1917315" cy="2556420"/>
          </a:xfrm>
          <a:prstGeom prst="rect">
            <a:avLst/>
          </a:prstGeom>
        </p:spPr>
      </p:pic>
      <p:pic>
        <p:nvPicPr>
          <p:cNvPr id="10" name="Picture 9" descr="A picture containing hand, holding, sitting, pair&#10;&#10;Description automatically generated">
            <a:extLst>
              <a:ext uri="{FF2B5EF4-FFF2-40B4-BE49-F238E27FC236}">
                <a16:creationId xmlns:a16="http://schemas.microsoft.com/office/drawing/2014/main" id="{CDE82084-CBA3-4877-A221-12850309A8D7}"/>
              </a:ext>
            </a:extLst>
          </p:cNvPr>
          <p:cNvPicPr>
            <a:picLocks noChangeAspect="1"/>
          </p:cNvPicPr>
          <p:nvPr/>
        </p:nvPicPr>
        <p:blipFill>
          <a:blip r:embed="rId3"/>
          <a:stretch>
            <a:fillRect/>
          </a:stretch>
        </p:blipFill>
        <p:spPr>
          <a:xfrm>
            <a:off x="6094412" y="4281599"/>
            <a:ext cx="1917316" cy="2556421"/>
          </a:xfrm>
          <a:prstGeom prst="rect">
            <a:avLst/>
          </a:prstGeom>
        </p:spPr>
      </p:pic>
      <p:pic>
        <p:nvPicPr>
          <p:cNvPr id="12" name="Picture 11" descr="A picture containing sitting, table, filled, white&#10;&#10;Description automatically generated">
            <a:extLst>
              <a:ext uri="{FF2B5EF4-FFF2-40B4-BE49-F238E27FC236}">
                <a16:creationId xmlns:a16="http://schemas.microsoft.com/office/drawing/2014/main" id="{299D37F7-E390-4F7A-A9B6-48A9CAD58C3C}"/>
              </a:ext>
            </a:extLst>
          </p:cNvPr>
          <p:cNvPicPr>
            <a:picLocks noChangeAspect="1"/>
          </p:cNvPicPr>
          <p:nvPr/>
        </p:nvPicPr>
        <p:blipFill>
          <a:blip r:embed="rId4"/>
          <a:stretch>
            <a:fillRect/>
          </a:stretch>
        </p:blipFill>
        <p:spPr>
          <a:xfrm>
            <a:off x="8217885" y="4281599"/>
            <a:ext cx="1932301" cy="2576401"/>
          </a:xfrm>
          <a:prstGeom prst="rect">
            <a:avLst/>
          </a:prstGeom>
        </p:spPr>
      </p:pic>
    </p:spTree>
    <p:extLst>
      <p:ext uri="{BB962C8B-B14F-4D97-AF65-F5344CB8AC3E}">
        <p14:creationId xmlns:p14="http://schemas.microsoft.com/office/powerpoint/2010/main" val="4290473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BB56-CAD2-4735-80BB-3D11AD8BF0E4}"/>
              </a:ext>
            </a:extLst>
          </p:cNvPr>
          <p:cNvSpPr>
            <a:spLocks noGrp="1"/>
          </p:cNvSpPr>
          <p:nvPr>
            <p:ph type="title"/>
          </p:nvPr>
        </p:nvSpPr>
        <p:spPr/>
        <p:txBody>
          <a:bodyPr/>
          <a:lstStyle/>
          <a:p>
            <a:r>
              <a:rPr lang="en-US" dirty="0"/>
              <a:t>Lab 10- Series/parallel capacitors</a:t>
            </a:r>
          </a:p>
        </p:txBody>
      </p:sp>
      <p:sp>
        <p:nvSpPr>
          <p:cNvPr id="5" name="Content Placeholder 4">
            <a:extLst>
              <a:ext uri="{FF2B5EF4-FFF2-40B4-BE49-F238E27FC236}">
                <a16:creationId xmlns:a16="http://schemas.microsoft.com/office/drawing/2014/main" id="{BE8AC3CB-4C6B-4629-9A25-531F61C8F20F}"/>
              </a:ext>
            </a:extLst>
          </p:cNvPr>
          <p:cNvSpPr>
            <a:spLocks noGrp="1"/>
          </p:cNvSpPr>
          <p:nvPr>
            <p:ph idx="1"/>
          </p:nvPr>
        </p:nvSpPr>
        <p:spPr/>
        <p:txBody>
          <a:bodyPr/>
          <a:lstStyle/>
          <a:p>
            <a:r>
              <a:rPr lang="en-US" u="sng" dirty="0"/>
              <a:t>Observations</a:t>
            </a:r>
          </a:p>
          <a:p>
            <a:pPr lvl="1"/>
            <a:r>
              <a:rPr lang="en-US" dirty="0"/>
              <a:t>The results of the measurements were on the first slide of this lab</a:t>
            </a:r>
          </a:p>
          <a:p>
            <a:pPr lvl="1"/>
            <a:r>
              <a:rPr lang="en-US" dirty="0"/>
              <a:t>Some things that we noticed is that the capacitors don’t have as tight of a tolerance as the resistors do. For this reason some of the data that we got for the measured data is a little far off from what we simulated and calculated. Wear and tear on parts and human error could attribute to this sort of error. </a:t>
            </a:r>
          </a:p>
        </p:txBody>
      </p:sp>
    </p:spTree>
    <p:extLst>
      <p:ext uri="{BB962C8B-B14F-4D97-AF65-F5344CB8AC3E}">
        <p14:creationId xmlns:p14="http://schemas.microsoft.com/office/powerpoint/2010/main" val="2266593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D61C-0BAC-4D1F-97EE-49D179393293}"/>
              </a:ext>
            </a:extLst>
          </p:cNvPr>
          <p:cNvSpPr>
            <a:spLocks noGrp="1"/>
          </p:cNvSpPr>
          <p:nvPr>
            <p:ph type="title"/>
          </p:nvPr>
        </p:nvSpPr>
        <p:spPr/>
        <p:txBody>
          <a:bodyPr/>
          <a:lstStyle/>
          <a:p>
            <a:r>
              <a:rPr lang="en-US" dirty="0"/>
              <a:t>Lab 11- RC Lab	</a:t>
            </a:r>
          </a:p>
        </p:txBody>
      </p:sp>
      <p:sp>
        <p:nvSpPr>
          <p:cNvPr id="4" name="Content Placeholder 3">
            <a:extLst>
              <a:ext uri="{FF2B5EF4-FFF2-40B4-BE49-F238E27FC236}">
                <a16:creationId xmlns:a16="http://schemas.microsoft.com/office/drawing/2014/main" id="{FF4EBC45-D947-461F-87A8-3387F3C87011}"/>
              </a:ext>
            </a:extLst>
          </p:cNvPr>
          <p:cNvSpPr>
            <a:spLocks noGrp="1"/>
          </p:cNvSpPr>
          <p:nvPr>
            <p:ph sz="half" idx="1"/>
          </p:nvPr>
        </p:nvSpPr>
        <p:spPr>
          <a:xfrm>
            <a:off x="931819" y="2097088"/>
            <a:ext cx="5087982" cy="4064228"/>
          </a:xfrm>
        </p:spPr>
        <p:txBody>
          <a:bodyPr>
            <a:normAutofit fontScale="92500" lnSpcReduction="10000"/>
          </a:bodyPr>
          <a:lstStyle/>
          <a:p>
            <a:r>
              <a:rPr lang="en-US" u="sng" dirty="0"/>
              <a:t>Objective</a:t>
            </a:r>
          </a:p>
          <a:p>
            <a:pPr lvl="1"/>
            <a:r>
              <a:rPr lang="en-US" dirty="0"/>
              <a:t>The purpose of this lab was to get give us experience with a resistor and capacitor combination circuit. Also supposed to hook circuit up to function generator to change the frequency to see how it changes the output voltage.</a:t>
            </a:r>
          </a:p>
          <a:p>
            <a:r>
              <a:rPr lang="en-US" u="sng" dirty="0"/>
              <a:t>Equipment Used</a:t>
            </a:r>
          </a:p>
          <a:p>
            <a:pPr lvl="1"/>
            <a:r>
              <a:rPr lang="en-US" dirty="0"/>
              <a:t>LCR meter, digital meter, function generator, Oscilloscope, 1k ohm resistor, and 3 capacitors: .47uF, 1uF, and 2.2uF</a:t>
            </a:r>
          </a:p>
          <a:p>
            <a:pPr lvl="1"/>
            <a:endParaRPr lang="en-US" dirty="0"/>
          </a:p>
        </p:txBody>
      </p:sp>
      <p:pic>
        <p:nvPicPr>
          <p:cNvPr id="7" name="Content Placeholder 6" descr="A screenshot of text&#10;&#10;Description automatically generated">
            <a:extLst>
              <a:ext uri="{FF2B5EF4-FFF2-40B4-BE49-F238E27FC236}">
                <a16:creationId xmlns:a16="http://schemas.microsoft.com/office/drawing/2014/main" id="{EE394F08-69F9-4E32-A93E-C60460C2FF01}"/>
              </a:ext>
            </a:extLst>
          </p:cNvPr>
          <p:cNvPicPr>
            <a:picLocks noGrp="1" noChangeAspect="1"/>
          </p:cNvPicPr>
          <p:nvPr>
            <p:ph sz="half" idx="2"/>
          </p:nvPr>
        </p:nvPicPr>
        <p:blipFill>
          <a:blip r:embed="rId2"/>
          <a:stretch>
            <a:fillRect/>
          </a:stretch>
        </p:blipFill>
        <p:spPr>
          <a:xfrm>
            <a:off x="6426926" y="522514"/>
            <a:ext cx="5463453" cy="5825270"/>
          </a:xfrm>
        </p:spPr>
      </p:pic>
    </p:spTree>
    <p:extLst>
      <p:ext uri="{BB962C8B-B14F-4D97-AF65-F5344CB8AC3E}">
        <p14:creationId xmlns:p14="http://schemas.microsoft.com/office/powerpoint/2010/main" val="1797004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F887-5B6B-4340-B8BD-432368857AFF}"/>
              </a:ext>
            </a:extLst>
          </p:cNvPr>
          <p:cNvSpPr>
            <a:spLocks noGrp="1"/>
          </p:cNvSpPr>
          <p:nvPr>
            <p:ph type="title"/>
          </p:nvPr>
        </p:nvSpPr>
        <p:spPr/>
        <p:txBody>
          <a:bodyPr/>
          <a:lstStyle/>
          <a:p>
            <a:r>
              <a:rPr lang="en-US" dirty="0"/>
              <a:t>Lab 11- RC Lab</a:t>
            </a:r>
          </a:p>
        </p:txBody>
      </p:sp>
      <p:sp>
        <p:nvSpPr>
          <p:cNvPr id="3" name="Content Placeholder 2">
            <a:extLst>
              <a:ext uri="{FF2B5EF4-FFF2-40B4-BE49-F238E27FC236}">
                <a16:creationId xmlns:a16="http://schemas.microsoft.com/office/drawing/2014/main" id="{2058D2E5-CF6F-499E-8F32-4BB7B57F8BB8}"/>
              </a:ext>
            </a:extLst>
          </p:cNvPr>
          <p:cNvSpPr>
            <a:spLocks noGrp="1"/>
          </p:cNvSpPr>
          <p:nvPr>
            <p:ph sz="half" idx="1"/>
          </p:nvPr>
        </p:nvSpPr>
        <p:spPr>
          <a:xfrm>
            <a:off x="1019491" y="1861174"/>
            <a:ext cx="4162110" cy="4608514"/>
          </a:xfrm>
        </p:spPr>
        <p:txBody>
          <a:bodyPr>
            <a:normAutofit/>
          </a:bodyPr>
          <a:lstStyle/>
          <a:p>
            <a:r>
              <a:rPr lang="en-US" u="sng" dirty="0"/>
              <a:t>Procedure</a:t>
            </a:r>
          </a:p>
          <a:p>
            <a:pPr lvl="1"/>
            <a:r>
              <a:rPr lang="en-US" dirty="0"/>
              <a:t>First we simulated the circuit in Multisim and we created the chart to input the data in excel even though there were no calculations necessarily needed. We only did a variety of the frequencies as well</a:t>
            </a:r>
          </a:p>
          <a:p>
            <a:pPr lvl="1"/>
            <a:r>
              <a:rPr lang="en-US" dirty="0"/>
              <a:t>To the right is a sample of a few of the frequencies in Multisim at 10Hz, 300Hz, and 10kHz </a:t>
            </a:r>
          </a:p>
        </p:txBody>
      </p:sp>
      <p:pic>
        <p:nvPicPr>
          <p:cNvPr id="6" name="Content Placeholder 5" descr="A close up of a map&#10;&#10;Description automatically generated">
            <a:extLst>
              <a:ext uri="{FF2B5EF4-FFF2-40B4-BE49-F238E27FC236}">
                <a16:creationId xmlns:a16="http://schemas.microsoft.com/office/drawing/2014/main" id="{362CD743-CB27-4A8D-B9C2-45E46A79838C}"/>
              </a:ext>
            </a:extLst>
          </p:cNvPr>
          <p:cNvPicPr>
            <a:picLocks noGrp="1" noChangeAspect="1"/>
          </p:cNvPicPr>
          <p:nvPr>
            <p:ph sz="half" idx="2"/>
          </p:nvPr>
        </p:nvPicPr>
        <p:blipFill>
          <a:blip r:embed="rId2"/>
          <a:stretch>
            <a:fillRect/>
          </a:stretch>
        </p:blipFill>
        <p:spPr>
          <a:xfrm>
            <a:off x="5298695" y="394226"/>
            <a:ext cx="6425766" cy="1927154"/>
          </a:xfrm>
        </p:spPr>
      </p:pic>
      <p:pic>
        <p:nvPicPr>
          <p:cNvPr id="8" name="Picture 7" descr="A close up of a map&#10;&#10;Description automatically generated">
            <a:extLst>
              <a:ext uri="{FF2B5EF4-FFF2-40B4-BE49-F238E27FC236}">
                <a16:creationId xmlns:a16="http://schemas.microsoft.com/office/drawing/2014/main" id="{D5B00EA2-0025-4CFA-B641-38BF69FAEEDA}"/>
              </a:ext>
            </a:extLst>
          </p:cNvPr>
          <p:cNvPicPr>
            <a:picLocks noChangeAspect="1"/>
          </p:cNvPicPr>
          <p:nvPr/>
        </p:nvPicPr>
        <p:blipFill>
          <a:blip r:embed="rId3"/>
          <a:stretch>
            <a:fillRect/>
          </a:stretch>
        </p:blipFill>
        <p:spPr>
          <a:xfrm>
            <a:off x="5298695" y="2545672"/>
            <a:ext cx="6416114" cy="1886324"/>
          </a:xfrm>
          <a:prstGeom prst="rect">
            <a:avLst/>
          </a:prstGeom>
        </p:spPr>
      </p:pic>
      <p:pic>
        <p:nvPicPr>
          <p:cNvPr id="10" name="Picture 9" descr="A close up of a map&#10;&#10;Description automatically generated">
            <a:extLst>
              <a:ext uri="{FF2B5EF4-FFF2-40B4-BE49-F238E27FC236}">
                <a16:creationId xmlns:a16="http://schemas.microsoft.com/office/drawing/2014/main" id="{9EB59D7F-122A-4048-87F8-E72BE8179E0C}"/>
              </a:ext>
            </a:extLst>
          </p:cNvPr>
          <p:cNvPicPr>
            <a:picLocks noChangeAspect="1"/>
          </p:cNvPicPr>
          <p:nvPr/>
        </p:nvPicPr>
        <p:blipFill>
          <a:blip r:embed="rId4"/>
          <a:stretch>
            <a:fillRect/>
          </a:stretch>
        </p:blipFill>
        <p:spPr>
          <a:xfrm>
            <a:off x="5308347" y="4656288"/>
            <a:ext cx="6416114" cy="1813400"/>
          </a:xfrm>
          <a:prstGeom prst="rect">
            <a:avLst/>
          </a:prstGeom>
        </p:spPr>
      </p:pic>
    </p:spTree>
    <p:extLst>
      <p:ext uri="{BB962C8B-B14F-4D97-AF65-F5344CB8AC3E}">
        <p14:creationId xmlns:p14="http://schemas.microsoft.com/office/powerpoint/2010/main" val="3759102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9BB5-6F6B-48EF-B7EC-0ED064FE0090}"/>
              </a:ext>
            </a:extLst>
          </p:cNvPr>
          <p:cNvSpPr>
            <a:spLocks noGrp="1"/>
          </p:cNvSpPr>
          <p:nvPr>
            <p:ph type="title"/>
          </p:nvPr>
        </p:nvSpPr>
        <p:spPr/>
        <p:txBody>
          <a:bodyPr/>
          <a:lstStyle/>
          <a:p>
            <a:r>
              <a:rPr lang="en-US" dirty="0"/>
              <a:t>Lab 11- RC Lab</a:t>
            </a:r>
          </a:p>
        </p:txBody>
      </p:sp>
      <p:sp>
        <p:nvSpPr>
          <p:cNvPr id="3" name="Content Placeholder 2">
            <a:extLst>
              <a:ext uri="{FF2B5EF4-FFF2-40B4-BE49-F238E27FC236}">
                <a16:creationId xmlns:a16="http://schemas.microsoft.com/office/drawing/2014/main" id="{CBED417A-99EF-42A8-8432-ED6954D556D6}"/>
              </a:ext>
            </a:extLst>
          </p:cNvPr>
          <p:cNvSpPr>
            <a:spLocks noGrp="1"/>
          </p:cNvSpPr>
          <p:nvPr>
            <p:ph sz="half" idx="1"/>
          </p:nvPr>
        </p:nvSpPr>
        <p:spPr>
          <a:xfrm>
            <a:off x="522515" y="1698171"/>
            <a:ext cx="4781006" cy="5159829"/>
          </a:xfrm>
        </p:spPr>
        <p:txBody>
          <a:bodyPr>
            <a:normAutofit fontScale="85000" lnSpcReduction="20000"/>
          </a:bodyPr>
          <a:lstStyle/>
          <a:p>
            <a:r>
              <a:rPr lang="en-US" u="sng" dirty="0"/>
              <a:t>Procedure cont.</a:t>
            </a:r>
          </a:p>
          <a:p>
            <a:pPr lvl="1"/>
            <a:r>
              <a:rPr lang="en-US" dirty="0"/>
              <a:t>After simulating we went to the lab and measured all the capacitors with the LCR meter and measure the resistor with the multi meter. </a:t>
            </a:r>
          </a:p>
          <a:p>
            <a:pPr lvl="1"/>
            <a:r>
              <a:rPr lang="en-US" dirty="0"/>
              <a:t>We then hooked up the circuit and set the function generator to send a voltage of 1 volt peak to peak. </a:t>
            </a:r>
          </a:p>
          <a:p>
            <a:pPr lvl="1"/>
            <a:r>
              <a:rPr lang="en-US" dirty="0"/>
              <a:t>Set up the oscilloscope to measure voltage in and out peak to peak.</a:t>
            </a:r>
          </a:p>
          <a:p>
            <a:pPr lvl="1"/>
            <a:r>
              <a:rPr lang="en-US" dirty="0"/>
              <a:t>Proceeded to measure all 3 capacitors at the frequencies we decided to measure and recorded the data. </a:t>
            </a:r>
          </a:p>
          <a:p>
            <a:pPr lvl="1"/>
            <a:r>
              <a:rPr lang="en-US" dirty="0"/>
              <a:t>To the right are a few pictures of how we set up the circuit and a picture of the Oscilloscope measuring the input voltage (yellow wave) and output voltage (blue wave).</a:t>
            </a:r>
          </a:p>
        </p:txBody>
      </p:sp>
      <p:pic>
        <p:nvPicPr>
          <p:cNvPr id="6" name="Content Placeholder 5" descr="A picture containing table, white&#10;&#10;Description automatically generated">
            <a:extLst>
              <a:ext uri="{FF2B5EF4-FFF2-40B4-BE49-F238E27FC236}">
                <a16:creationId xmlns:a16="http://schemas.microsoft.com/office/drawing/2014/main" id="{A71BF27D-B31D-4B4B-B73C-0B9521ACC1F5}"/>
              </a:ext>
            </a:extLst>
          </p:cNvPr>
          <p:cNvPicPr>
            <a:picLocks noGrp="1" noChangeAspect="1"/>
          </p:cNvPicPr>
          <p:nvPr>
            <p:ph sz="half" idx="2"/>
          </p:nvPr>
        </p:nvPicPr>
        <p:blipFill>
          <a:blip r:embed="rId2"/>
          <a:stretch>
            <a:fillRect/>
          </a:stretch>
        </p:blipFill>
        <p:spPr>
          <a:xfrm>
            <a:off x="5410199" y="1620580"/>
            <a:ext cx="3131820" cy="4175760"/>
          </a:xfrm>
        </p:spPr>
      </p:pic>
      <p:pic>
        <p:nvPicPr>
          <p:cNvPr id="8" name="Picture 7" descr="A close up of a computer&#10;&#10;Description automatically generated">
            <a:extLst>
              <a:ext uri="{FF2B5EF4-FFF2-40B4-BE49-F238E27FC236}">
                <a16:creationId xmlns:a16="http://schemas.microsoft.com/office/drawing/2014/main" id="{025B54AE-F5FB-4379-8E48-66F7B959527B}"/>
              </a:ext>
            </a:extLst>
          </p:cNvPr>
          <p:cNvPicPr>
            <a:picLocks noChangeAspect="1"/>
          </p:cNvPicPr>
          <p:nvPr/>
        </p:nvPicPr>
        <p:blipFill>
          <a:blip r:embed="rId3"/>
          <a:stretch>
            <a:fillRect/>
          </a:stretch>
        </p:blipFill>
        <p:spPr>
          <a:xfrm>
            <a:off x="8784226" y="1620580"/>
            <a:ext cx="3131820" cy="4175760"/>
          </a:xfrm>
          <a:prstGeom prst="rect">
            <a:avLst/>
          </a:prstGeom>
        </p:spPr>
      </p:pic>
    </p:spTree>
    <p:extLst>
      <p:ext uri="{BB962C8B-B14F-4D97-AF65-F5344CB8AC3E}">
        <p14:creationId xmlns:p14="http://schemas.microsoft.com/office/powerpoint/2010/main" val="2814612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F238-7D6F-49E9-AB3D-A104FFEDE79B}"/>
              </a:ext>
            </a:extLst>
          </p:cNvPr>
          <p:cNvSpPr>
            <a:spLocks noGrp="1"/>
          </p:cNvSpPr>
          <p:nvPr>
            <p:ph type="title"/>
          </p:nvPr>
        </p:nvSpPr>
        <p:spPr>
          <a:xfrm>
            <a:off x="1045914" y="159638"/>
            <a:ext cx="9905998" cy="1478570"/>
          </a:xfrm>
        </p:spPr>
        <p:txBody>
          <a:bodyPr/>
          <a:lstStyle/>
          <a:p>
            <a:r>
              <a:rPr lang="en-US" dirty="0"/>
              <a:t>Lab 11- RC Lab</a:t>
            </a:r>
          </a:p>
        </p:txBody>
      </p:sp>
      <p:sp>
        <p:nvSpPr>
          <p:cNvPr id="3" name="Content Placeholder 2">
            <a:extLst>
              <a:ext uri="{FF2B5EF4-FFF2-40B4-BE49-F238E27FC236}">
                <a16:creationId xmlns:a16="http://schemas.microsoft.com/office/drawing/2014/main" id="{0569A1CC-3222-4EA8-8130-26D9AFF86A04}"/>
              </a:ext>
            </a:extLst>
          </p:cNvPr>
          <p:cNvSpPr>
            <a:spLocks noGrp="1"/>
          </p:cNvSpPr>
          <p:nvPr>
            <p:ph sz="half" idx="1"/>
          </p:nvPr>
        </p:nvSpPr>
        <p:spPr>
          <a:xfrm>
            <a:off x="906279" y="1271451"/>
            <a:ext cx="9905998" cy="1254035"/>
          </a:xfrm>
        </p:spPr>
        <p:txBody>
          <a:bodyPr>
            <a:normAutofit fontScale="92500" lnSpcReduction="10000"/>
          </a:bodyPr>
          <a:lstStyle/>
          <a:p>
            <a:r>
              <a:rPr lang="en-US" u="sng" dirty="0"/>
              <a:t>Calculations and Graph</a:t>
            </a:r>
          </a:p>
          <a:p>
            <a:pPr lvl="1"/>
            <a:r>
              <a:rPr lang="en-US" dirty="0"/>
              <a:t>Below is the chart  and graph we used to collect the data</a:t>
            </a:r>
          </a:p>
          <a:p>
            <a:pPr lvl="1"/>
            <a:r>
              <a:rPr lang="en-US" dirty="0"/>
              <a:t>We also computed the % error between the expected and measured output voltages. </a:t>
            </a:r>
          </a:p>
        </p:txBody>
      </p:sp>
      <p:graphicFrame>
        <p:nvGraphicFramePr>
          <p:cNvPr id="7" name="Chart 6">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052390136"/>
              </p:ext>
            </p:extLst>
          </p:nvPr>
        </p:nvGraphicFramePr>
        <p:xfrm>
          <a:off x="6096000" y="2665640"/>
          <a:ext cx="5783580" cy="3333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D886E682-8CE3-4D69-B0BC-5DFA12B4BA75}"/>
              </a:ext>
            </a:extLst>
          </p:cNvPr>
          <p:cNvGraphicFramePr>
            <a:graphicFrameLocks noGrp="1"/>
          </p:cNvGraphicFramePr>
          <p:nvPr>
            <p:ph sz="half" idx="2"/>
            <p:extLst>
              <p:ext uri="{D42A27DB-BD31-4B8C-83A1-F6EECF244321}">
                <p14:modId xmlns:p14="http://schemas.microsoft.com/office/powerpoint/2010/main" val="2759883884"/>
              </p:ext>
            </p:extLst>
          </p:nvPr>
        </p:nvGraphicFramePr>
        <p:xfrm>
          <a:off x="189410" y="2525486"/>
          <a:ext cx="5783583" cy="4172875"/>
        </p:xfrm>
        <a:graphic>
          <a:graphicData uri="http://schemas.openxmlformats.org/drawingml/2006/table">
            <a:tbl>
              <a:tblPr>
                <a:tableStyleId>{5C22544A-7EE6-4342-B048-85BDC9FD1C3A}</a:tableStyleId>
              </a:tblPr>
              <a:tblGrid>
                <a:gridCol w="495735">
                  <a:extLst>
                    <a:ext uri="{9D8B030D-6E8A-4147-A177-3AD203B41FA5}">
                      <a16:colId xmlns:a16="http://schemas.microsoft.com/office/drawing/2014/main" val="1987522924"/>
                    </a:ext>
                  </a:extLst>
                </a:gridCol>
                <a:gridCol w="440654">
                  <a:extLst>
                    <a:ext uri="{9D8B030D-6E8A-4147-A177-3AD203B41FA5}">
                      <a16:colId xmlns:a16="http://schemas.microsoft.com/office/drawing/2014/main" val="3204867922"/>
                    </a:ext>
                  </a:extLst>
                </a:gridCol>
                <a:gridCol w="440654">
                  <a:extLst>
                    <a:ext uri="{9D8B030D-6E8A-4147-A177-3AD203B41FA5}">
                      <a16:colId xmlns:a16="http://schemas.microsoft.com/office/drawing/2014/main" val="1070705822"/>
                    </a:ext>
                  </a:extLst>
                </a:gridCol>
                <a:gridCol w="440654">
                  <a:extLst>
                    <a:ext uri="{9D8B030D-6E8A-4147-A177-3AD203B41FA5}">
                      <a16:colId xmlns:a16="http://schemas.microsoft.com/office/drawing/2014/main" val="704994439"/>
                    </a:ext>
                  </a:extLst>
                </a:gridCol>
                <a:gridCol w="440654">
                  <a:extLst>
                    <a:ext uri="{9D8B030D-6E8A-4147-A177-3AD203B41FA5}">
                      <a16:colId xmlns:a16="http://schemas.microsoft.com/office/drawing/2014/main" val="4102933232"/>
                    </a:ext>
                  </a:extLst>
                </a:gridCol>
                <a:gridCol w="440654">
                  <a:extLst>
                    <a:ext uri="{9D8B030D-6E8A-4147-A177-3AD203B41FA5}">
                      <a16:colId xmlns:a16="http://schemas.microsoft.com/office/drawing/2014/main" val="1510651926"/>
                    </a:ext>
                  </a:extLst>
                </a:gridCol>
                <a:gridCol w="440654">
                  <a:extLst>
                    <a:ext uri="{9D8B030D-6E8A-4147-A177-3AD203B41FA5}">
                      <a16:colId xmlns:a16="http://schemas.microsoft.com/office/drawing/2014/main" val="64603260"/>
                    </a:ext>
                  </a:extLst>
                </a:gridCol>
                <a:gridCol w="440654">
                  <a:extLst>
                    <a:ext uri="{9D8B030D-6E8A-4147-A177-3AD203B41FA5}">
                      <a16:colId xmlns:a16="http://schemas.microsoft.com/office/drawing/2014/main" val="3732093871"/>
                    </a:ext>
                  </a:extLst>
                </a:gridCol>
                <a:gridCol w="440654">
                  <a:extLst>
                    <a:ext uri="{9D8B030D-6E8A-4147-A177-3AD203B41FA5}">
                      <a16:colId xmlns:a16="http://schemas.microsoft.com/office/drawing/2014/main" val="1998176434"/>
                    </a:ext>
                  </a:extLst>
                </a:gridCol>
                <a:gridCol w="440654">
                  <a:extLst>
                    <a:ext uri="{9D8B030D-6E8A-4147-A177-3AD203B41FA5}">
                      <a16:colId xmlns:a16="http://schemas.microsoft.com/office/drawing/2014/main" val="1356933252"/>
                    </a:ext>
                  </a:extLst>
                </a:gridCol>
                <a:gridCol w="440654">
                  <a:extLst>
                    <a:ext uri="{9D8B030D-6E8A-4147-A177-3AD203B41FA5}">
                      <a16:colId xmlns:a16="http://schemas.microsoft.com/office/drawing/2014/main" val="742196846"/>
                    </a:ext>
                  </a:extLst>
                </a:gridCol>
                <a:gridCol w="440654">
                  <a:extLst>
                    <a:ext uri="{9D8B030D-6E8A-4147-A177-3AD203B41FA5}">
                      <a16:colId xmlns:a16="http://schemas.microsoft.com/office/drawing/2014/main" val="105012028"/>
                    </a:ext>
                  </a:extLst>
                </a:gridCol>
                <a:gridCol w="440654">
                  <a:extLst>
                    <a:ext uri="{9D8B030D-6E8A-4147-A177-3AD203B41FA5}">
                      <a16:colId xmlns:a16="http://schemas.microsoft.com/office/drawing/2014/main" val="2845531668"/>
                    </a:ext>
                  </a:extLst>
                </a:gridCol>
              </a:tblGrid>
              <a:tr h="125231">
                <a:tc gridSpan="4">
                  <a:txBody>
                    <a:bodyPr/>
                    <a:lstStyle/>
                    <a:p>
                      <a:pPr algn="ctr" fontAlgn="b"/>
                      <a:r>
                        <a:rPr lang="en-US" sz="700" u="none" strike="noStrike">
                          <a:effectLst/>
                        </a:rPr>
                        <a:t>Output Voltage C=0.47µF</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tc gridSpan="3">
                  <a:txBody>
                    <a:bodyPr/>
                    <a:lstStyle/>
                    <a:p>
                      <a:pPr algn="ctr" fontAlgn="b"/>
                      <a:r>
                        <a:rPr lang="en-US" sz="700" u="none" strike="noStrike">
                          <a:effectLst/>
                        </a:rPr>
                        <a:t>Output Voltage C= 1µF</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tc gridSpan="3">
                  <a:txBody>
                    <a:bodyPr/>
                    <a:lstStyle/>
                    <a:p>
                      <a:pPr algn="ctr" fontAlgn="b"/>
                      <a:r>
                        <a:rPr lang="en-US" sz="700" u="none" strike="noStrike">
                          <a:effectLst/>
                        </a:rPr>
                        <a:t>Output Voltage C= 2.2µF</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1454857151"/>
                  </a:ext>
                </a:extLst>
              </a:tr>
              <a:tr h="125231">
                <a:tc>
                  <a:txBody>
                    <a:bodyPr/>
                    <a:lstStyle/>
                    <a:p>
                      <a:pPr algn="l" fontAlgn="b"/>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Expected</a:t>
                      </a:r>
                      <a:endParaRPr lang="en-US" sz="700" b="0" i="0" u="none" strike="noStrike">
                        <a:solidFill>
                          <a:srgbClr val="000000"/>
                        </a:solidFill>
                        <a:effectLst/>
                        <a:latin typeface="Calibri" panose="020F0502020204030204" pitchFamily="34" charset="0"/>
                      </a:endParaRPr>
                    </a:p>
                  </a:txBody>
                  <a:tcPr marL="5804" marR="5804" marT="5804" marB="0" anchor="b"/>
                </a:tc>
                <a:tc gridSpan="2">
                  <a:txBody>
                    <a:bodyPr/>
                    <a:lstStyle/>
                    <a:p>
                      <a:pPr algn="ctr" fontAlgn="b"/>
                      <a:r>
                        <a:rPr lang="en-US" sz="700" u="none" strike="noStrike">
                          <a:effectLst/>
                        </a:rPr>
                        <a:t>Measured</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Expected</a:t>
                      </a:r>
                      <a:endParaRPr lang="en-US" sz="700" b="0" i="0" u="none" strike="noStrike">
                        <a:solidFill>
                          <a:srgbClr val="000000"/>
                        </a:solidFill>
                        <a:effectLst/>
                        <a:latin typeface="Calibri" panose="020F0502020204030204" pitchFamily="34" charset="0"/>
                      </a:endParaRPr>
                    </a:p>
                  </a:txBody>
                  <a:tcPr marL="5804" marR="5804" marT="5804" marB="0" anchor="b"/>
                </a:tc>
                <a:tc gridSpan="2">
                  <a:txBody>
                    <a:bodyPr/>
                    <a:lstStyle/>
                    <a:p>
                      <a:pPr algn="ctr" fontAlgn="b"/>
                      <a:r>
                        <a:rPr lang="en-US" sz="700" u="none" strike="noStrike">
                          <a:effectLst/>
                        </a:rPr>
                        <a:t>Measured</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Expected</a:t>
                      </a:r>
                      <a:endParaRPr lang="en-US" sz="700" b="0" i="0" u="none" strike="noStrike">
                        <a:solidFill>
                          <a:srgbClr val="000000"/>
                        </a:solidFill>
                        <a:effectLst/>
                        <a:latin typeface="Calibri" panose="020F0502020204030204" pitchFamily="34" charset="0"/>
                      </a:endParaRPr>
                    </a:p>
                  </a:txBody>
                  <a:tcPr marL="5804" marR="5804" marT="5804" marB="0" anchor="b"/>
                </a:tc>
                <a:tc gridSpan="2">
                  <a:txBody>
                    <a:bodyPr/>
                    <a:lstStyle/>
                    <a:p>
                      <a:pPr algn="ctr" fontAlgn="b"/>
                      <a:r>
                        <a:rPr lang="en-US" sz="700" u="none" strike="noStrike">
                          <a:effectLst/>
                        </a:rPr>
                        <a:t>Measured</a:t>
                      </a:r>
                      <a:endParaRPr lang="en-US" sz="700" b="0" i="0" u="none" strike="noStrike">
                        <a:solidFill>
                          <a:srgbClr val="000000"/>
                        </a:solidFill>
                        <a:effectLst/>
                        <a:latin typeface="Calibri" panose="020F0502020204030204" pitchFamily="34" charset="0"/>
                      </a:endParaRPr>
                    </a:p>
                  </a:txBody>
                  <a:tcPr marL="5804" marR="5804" marT="5804" marB="0" anchor="b"/>
                </a:tc>
                <a:tc hMerge="1">
                  <a:txBody>
                    <a:bodyPr/>
                    <a:lstStyle/>
                    <a:p>
                      <a:endParaRPr lang="en-US"/>
                    </a:p>
                  </a:txBody>
                  <a:tcPr/>
                </a:tc>
                <a:tc>
                  <a:txBody>
                    <a:bodyPr/>
                    <a:lstStyle/>
                    <a:p>
                      <a:pPr algn="ctr" fontAlgn="b"/>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2370612040"/>
                  </a:ext>
                </a:extLst>
              </a:tr>
              <a:tr h="375693">
                <a:tc>
                  <a:txBody>
                    <a:bodyPr/>
                    <a:lstStyle/>
                    <a:p>
                      <a:pPr algn="l" fontAlgn="b"/>
                      <a:r>
                        <a:rPr lang="en-US" sz="700" u="none" strike="noStrike">
                          <a:effectLst/>
                        </a:rPr>
                        <a:t>Frequency</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ctr"/>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ctr"/>
                </a:tc>
                <a:tc>
                  <a:txBody>
                    <a:bodyPr/>
                    <a:lstStyle/>
                    <a:p>
                      <a:pPr algn="ctr" fontAlgn="b"/>
                      <a:r>
                        <a:rPr lang="en-US" sz="700" u="none" strike="noStrike">
                          <a:effectLst/>
                        </a:rPr>
                        <a:t>Input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b"/>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 Error</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ctr"/>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ctr"/>
                </a:tc>
                <a:tc>
                  <a:txBody>
                    <a:bodyPr/>
                    <a:lstStyle/>
                    <a:p>
                      <a:pPr algn="ctr" fontAlgn="b"/>
                      <a:r>
                        <a:rPr lang="en-US" sz="700" u="none" strike="noStrike">
                          <a:effectLst/>
                        </a:rPr>
                        <a:t>Input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b"/>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 Error</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ctr"/>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ctr"/>
                </a:tc>
                <a:tc>
                  <a:txBody>
                    <a:bodyPr/>
                    <a:lstStyle/>
                    <a:p>
                      <a:pPr algn="ctr" fontAlgn="b"/>
                      <a:r>
                        <a:rPr lang="en-US" sz="700" u="none" strike="noStrike">
                          <a:effectLst/>
                        </a:rPr>
                        <a:t>Input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ctr" fontAlgn="b"/>
                      <a:r>
                        <a:rPr lang="en-US" sz="700" u="none" strike="noStrike">
                          <a:effectLst/>
                        </a:rPr>
                        <a:t>Output Voltage (mV)</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l" fontAlgn="b"/>
                      <a:r>
                        <a:rPr lang="en-US" sz="700" u="none" strike="noStrike">
                          <a:effectLst/>
                        </a:rPr>
                        <a:t>% Error</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1033492890"/>
                  </a:ext>
                </a:extLst>
              </a:tr>
              <a:tr h="236448">
                <a:tc>
                  <a:txBody>
                    <a:bodyPr/>
                    <a:lstStyle/>
                    <a:p>
                      <a:pPr algn="r" fontAlgn="b"/>
                      <a:r>
                        <a:rPr lang="en-US" sz="700" u="none" strike="noStrike">
                          <a:effectLst/>
                        </a:rPr>
                        <a:t>10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1004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0.803213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1004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0.904523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1002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1.212121</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1502347427"/>
                  </a:ext>
                </a:extLst>
              </a:tr>
              <a:tr h="236448">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1002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0.400802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954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984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3.144654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819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832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1.587302</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736208363"/>
                  </a:ext>
                </a:extLst>
              </a:tr>
              <a:tr h="236448">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958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984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2.713987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845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872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3.195266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585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592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1.196581</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1147261370"/>
                  </a:ext>
                </a:extLst>
              </a:tr>
              <a:tr h="236448">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860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872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1.395349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621</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656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5.636071</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338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360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6.508876</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752782119"/>
                  </a:ext>
                </a:extLst>
              </a:tr>
              <a:tr h="236448">
                <a:tc>
                  <a:txBody>
                    <a:bodyPr/>
                    <a:lstStyle/>
                    <a:p>
                      <a:pPr algn="r" fontAlgn="b"/>
                      <a:r>
                        <a:rPr lang="en-US" sz="700" u="none" strike="noStrike">
                          <a:effectLst/>
                        </a:rPr>
                        <a:t>300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747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752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0.669344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467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504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7.922912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234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256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9.401709</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950872127"/>
                  </a:ext>
                </a:extLst>
              </a:tr>
              <a:tr h="236448">
                <a:tc>
                  <a:txBody>
                    <a:bodyPr/>
                    <a:lstStyle/>
                    <a:p>
                      <a:pPr algn="r" fontAlgn="b"/>
                      <a:r>
                        <a:rPr lang="en-US" sz="700" u="none" strike="noStrike">
                          <a:effectLst/>
                        </a:rPr>
                        <a:t>700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434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448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3.225806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221</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272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23.07692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132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29.41176</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413568986"/>
                  </a:ext>
                </a:extLst>
              </a:tr>
              <a:tr h="236448">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388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3.092784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194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240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23.71134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89.7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29.31996</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918180880"/>
                  </a:ext>
                </a:extLst>
              </a:tr>
              <a:tr h="236448">
                <a:tc>
                  <a:txBody>
                    <a:bodyPr/>
                    <a:lstStyle/>
                    <a:p>
                      <a:pPr algn="r" fontAlgn="b"/>
                      <a:r>
                        <a:rPr lang="en-US" sz="700" u="none" strike="noStrike">
                          <a:effectLst/>
                        </a:rPr>
                        <a:t>900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350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364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173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220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27.16763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112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40.35088</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349349824"/>
                  </a:ext>
                </a:extLst>
              </a:tr>
              <a:tr h="236448">
                <a:tc>
                  <a:txBody>
                    <a:bodyPr/>
                    <a:lstStyle/>
                    <a:p>
                      <a:pPr algn="r" fontAlgn="b"/>
                      <a:r>
                        <a:rPr lang="en-US" sz="700" u="none" strike="noStrike">
                          <a:effectLst/>
                        </a:rPr>
                        <a:t>1000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319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332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4.075235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156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206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32.05128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71.9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93.6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30.18081</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3846908640"/>
                  </a:ext>
                </a:extLst>
              </a:tr>
              <a:tr h="236448">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166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186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12.04819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46.83544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68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88.88889</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4043948606"/>
                  </a:ext>
                </a:extLst>
              </a:tr>
              <a:tr h="236448">
                <a:tc>
                  <a:txBody>
                    <a:bodyPr/>
                    <a:lstStyle/>
                    <a:p>
                      <a:pPr algn="r" fontAlgn="b"/>
                      <a:r>
                        <a:rPr lang="en-US" sz="700" u="none" strike="noStrike">
                          <a:effectLst/>
                        </a:rPr>
                        <a:t>6000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56.2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71.2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26.69039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26.4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81.81818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27.2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126.6667</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1875907677"/>
                  </a:ext>
                </a:extLst>
              </a:tr>
              <a:tr h="236448">
                <a:tc>
                  <a:txBody>
                    <a:bodyPr/>
                    <a:lstStyle/>
                    <a:p>
                      <a:pPr algn="r" fontAlgn="b"/>
                      <a:r>
                        <a:rPr lang="en-US" sz="700" u="none" strike="noStrike">
                          <a:effectLst/>
                        </a:rPr>
                        <a:t>7000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48.2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63.2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31.12033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22.6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42.2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86.72566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10.3</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171.8447</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2323280927"/>
                  </a:ext>
                </a:extLst>
              </a:tr>
              <a:tr h="236448">
                <a:tc>
                  <a:txBody>
                    <a:bodyPr/>
                    <a:lstStyle/>
                    <a:p>
                      <a:pPr algn="r" fontAlgn="b"/>
                      <a:r>
                        <a:rPr lang="en-US" sz="700" u="none" strike="noStrike">
                          <a:effectLst/>
                        </a:rPr>
                        <a:t>8000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42.2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56.8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34.59716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39.2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97.9798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2506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27744.44</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4198825945"/>
                  </a:ext>
                </a:extLst>
              </a:tr>
              <a:tr h="236448">
                <a:tc>
                  <a:txBody>
                    <a:bodyPr/>
                    <a:lstStyle/>
                    <a:p>
                      <a:pPr algn="r" fontAlgn="b"/>
                      <a:r>
                        <a:rPr lang="en-US" sz="700" u="none" strike="noStrike">
                          <a:effectLst/>
                        </a:rPr>
                        <a:t>9000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37.5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52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38.66667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17.6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104.5455</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24.8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210</a:t>
                      </a:r>
                      <a:endParaRPr lang="en-US" sz="700" b="0" i="0" u="none" strike="noStrike">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2151061065"/>
                  </a:ext>
                </a:extLst>
              </a:tr>
              <a:tr h="236448">
                <a:tc>
                  <a:txBody>
                    <a:bodyPr/>
                    <a:lstStyle/>
                    <a:p>
                      <a:pPr algn="r" fontAlgn="b"/>
                      <a:r>
                        <a:rPr lang="en-US" sz="700" u="none" strike="noStrike">
                          <a:effectLst/>
                        </a:rPr>
                        <a:t>10000</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33.7</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48.8</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44.80712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15.9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46</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189.3082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7.2</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999</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5804" marR="5804" marT="5804" marB="0" anchor="b"/>
                </a:tc>
                <a:tc>
                  <a:txBody>
                    <a:bodyPr/>
                    <a:lstStyle/>
                    <a:p>
                      <a:pPr algn="r" fontAlgn="b"/>
                      <a:r>
                        <a:rPr lang="en-US" sz="700" u="none" strike="noStrike" dirty="0">
                          <a:effectLst/>
                        </a:rPr>
                        <a:t>233.3333</a:t>
                      </a:r>
                      <a:endParaRPr lang="en-US" sz="700" b="0" i="0" u="none" strike="noStrike" dirty="0">
                        <a:solidFill>
                          <a:srgbClr val="000000"/>
                        </a:solidFill>
                        <a:effectLst/>
                        <a:latin typeface="Calibri" panose="020F0502020204030204" pitchFamily="34" charset="0"/>
                      </a:endParaRPr>
                    </a:p>
                  </a:txBody>
                  <a:tcPr marL="5804" marR="5804" marT="5804" marB="0" anchor="b"/>
                </a:tc>
                <a:extLst>
                  <a:ext uri="{0D108BD9-81ED-4DB2-BD59-A6C34878D82A}">
                    <a16:rowId xmlns:a16="http://schemas.microsoft.com/office/drawing/2014/main" val="787443723"/>
                  </a:ext>
                </a:extLst>
              </a:tr>
            </a:tbl>
          </a:graphicData>
        </a:graphic>
      </p:graphicFrame>
    </p:spTree>
    <p:extLst>
      <p:ext uri="{BB962C8B-B14F-4D97-AF65-F5344CB8AC3E}">
        <p14:creationId xmlns:p14="http://schemas.microsoft.com/office/powerpoint/2010/main" val="458230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EBA7-CD41-431E-A74E-457215F5CE88}"/>
              </a:ext>
            </a:extLst>
          </p:cNvPr>
          <p:cNvSpPr>
            <a:spLocks noGrp="1"/>
          </p:cNvSpPr>
          <p:nvPr>
            <p:ph type="title"/>
          </p:nvPr>
        </p:nvSpPr>
        <p:spPr/>
        <p:txBody>
          <a:bodyPr/>
          <a:lstStyle/>
          <a:p>
            <a:r>
              <a:rPr lang="en-US" dirty="0"/>
              <a:t>Lab 11- RC Lab</a:t>
            </a:r>
          </a:p>
        </p:txBody>
      </p:sp>
      <p:sp>
        <p:nvSpPr>
          <p:cNvPr id="6" name="Content Placeholder 5">
            <a:extLst>
              <a:ext uri="{FF2B5EF4-FFF2-40B4-BE49-F238E27FC236}">
                <a16:creationId xmlns:a16="http://schemas.microsoft.com/office/drawing/2014/main" id="{F0AB042F-DC56-43FF-A85E-819D158E3FC9}"/>
              </a:ext>
            </a:extLst>
          </p:cNvPr>
          <p:cNvSpPr>
            <a:spLocks noGrp="1"/>
          </p:cNvSpPr>
          <p:nvPr>
            <p:ph idx="1"/>
          </p:nvPr>
        </p:nvSpPr>
        <p:spPr/>
        <p:txBody>
          <a:bodyPr/>
          <a:lstStyle/>
          <a:p>
            <a:r>
              <a:rPr lang="en-US" u="sng" dirty="0"/>
              <a:t>Observations</a:t>
            </a:r>
          </a:p>
          <a:p>
            <a:pPr lvl="1"/>
            <a:r>
              <a:rPr lang="en-US" dirty="0"/>
              <a:t>This Lab was seemingly challenging at the start because neither me or my partner had new how to set up the oscilloscope. Once we figured it out the lab went pretty smoothly.</a:t>
            </a:r>
          </a:p>
          <a:p>
            <a:pPr lvl="1"/>
            <a:r>
              <a:rPr lang="en-US" dirty="0"/>
              <a:t>There were a lot of the values of frequency that the output voltage was close to what we expected, but there were also a lot that seemed to be pretty far off. We calculated the percent error of the measured output voltage to the expected voltage. It seemed to follow that as the frequency increased the percent error increased alarmingly fast, particularly after we got past about 700Hz. The .47uF capacitor had the best results.</a:t>
            </a:r>
          </a:p>
          <a:p>
            <a:pPr marL="457200" lvl="1" indent="0">
              <a:buNone/>
            </a:pPr>
            <a:endParaRPr lang="en-US" dirty="0"/>
          </a:p>
        </p:txBody>
      </p:sp>
    </p:spTree>
    <p:extLst>
      <p:ext uri="{BB962C8B-B14F-4D97-AF65-F5344CB8AC3E}">
        <p14:creationId xmlns:p14="http://schemas.microsoft.com/office/powerpoint/2010/main" val="2787673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C96-E4BE-49F2-9C22-A3642E4CC4E1}"/>
              </a:ext>
            </a:extLst>
          </p:cNvPr>
          <p:cNvSpPr>
            <a:spLocks noGrp="1"/>
          </p:cNvSpPr>
          <p:nvPr>
            <p:ph type="title"/>
          </p:nvPr>
        </p:nvSpPr>
        <p:spPr/>
        <p:txBody>
          <a:bodyPr/>
          <a:lstStyle/>
          <a:p>
            <a:r>
              <a:rPr lang="en-US" dirty="0"/>
              <a:t>Lab 12- Series/Parallel inductors </a:t>
            </a:r>
          </a:p>
        </p:txBody>
      </p:sp>
      <p:sp>
        <p:nvSpPr>
          <p:cNvPr id="4" name="Content Placeholder 3">
            <a:extLst>
              <a:ext uri="{FF2B5EF4-FFF2-40B4-BE49-F238E27FC236}">
                <a16:creationId xmlns:a16="http://schemas.microsoft.com/office/drawing/2014/main" id="{6CB48F06-8E50-4D7F-8F80-7220EB3986E0}"/>
              </a:ext>
            </a:extLst>
          </p:cNvPr>
          <p:cNvSpPr>
            <a:spLocks noGrp="1"/>
          </p:cNvSpPr>
          <p:nvPr>
            <p:ph sz="half" idx="1"/>
          </p:nvPr>
        </p:nvSpPr>
        <p:spPr/>
        <p:txBody>
          <a:bodyPr>
            <a:normAutofit lnSpcReduction="10000"/>
          </a:bodyPr>
          <a:lstStyle/>
          <a:p>
            <a:r>
              <a:rPr lang="en-US" u="sng" dirty="0"/>
              <a:t>Objective</a:t>
            </a:r>
          </a:p>
          <a:p>
            <a:pPr lvl="1"/>
            <a:r>
              <a:rPr lang="en-US" dirty="0"/>
              <a:t>The purpose of this lab was to get us acquainted with inductors in series and parallel circuits and to learn how to measure them</a:t>
            </a:r>
          </a:p>
          <a:p>
            <a:r>
              <a:rPr lang="en-US" u="sng" dirty="0"/>
              <a:t>Equipment used</a:t>
            </a:r>
            <a:endParaRPr lang="en-US" dirty="0"/>
          </a:p>
          <a:p>
            <a:pPr lvl="1"/>
            <a:r>
              <a:rPr lang="en-US" dirty="0"/>
              <a:t>LCR meter, bread board, jumper wires, and 3 inductors: 1mH, 2.2mH, and 4.7mH</a:t>
            </a:r>
          </a:p>
        </p:txBody>
      </p:sp>
      <p:pic>
        <p:nvPicPr>
          <p:cNvPr id="7" name="Content Placeholder 6" descr="A close up of text on a white background&#10;&#10;Description automatically generated">
            <a:extLst>
              <a:ext uri="{FF2B5EF4-FFF2-40B4-BE49-F238E27FC236}">
                <a16:creationId xmlns:a16="http://schemas.microsoft.com/office/drawing/2014/main" id="{050DA53E-AE1C-42DA-B4AC-CBADFF2AB240}"/>
              </a:ext>
            </a:extLst>
          </p:cNvPr>
          <p:cNvPicPr>
            <a:picLocks noGrp="1" noChangeAspect="1"/>
          </p:cNvPicPr>
          <p:nvPr>
            <p:ph sz="half" idx="2"/>
          </p:nvPr>
        </p:nvPicPr>
        <p:blipFill>
          <a:blip r:embed="rId2"/>
          <a:stretch>
            <a:fillRect/>
          </a:stretch>
        </p:blipFill>
        <p:spPr>
          <a:xfrm>
            <a:off x="6094412" y="1645071"/>
            <a:ext cx="4552605" cy="4825398"/>
          </a:xfrm>
        </p:spPr>
      </p:pic>
    </p:spTree>
    <p:extLst>
      <p:ext uri="{BB962C8B-B14F-4D97-AF65-F5344CB8AC3E}">
        <p14:creationId xmlns:p14="http://schemas.microsoft.com/office/powerpoint/2010/main" val="60583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CAE5-2C02-4FAB-AECD-B4243802629B}"/>
              </a:ext>
            </a:extLst>
          </p:cNvPr>
          <p:cNvSpPr>
            <a:spLocks noGrp="1"/>
          </p:cNvSpPr>
          <p:nvPr>
            <p:ph type="title"/>
          </p:nvPr>
        </p:nvSpPr>
        <p:spPr>
          <a:xfrm>
            <a:off x="1143001" y="285374"/>
            <a:ext cx="9905998" cy="1478570"/>
          </a:xfrm>
        </p:spPr>
        <p:txBody>
          <a:bodyPr/>
          <a:lstStyle/>
          <a:p>
            <a:r>
              <a:rPr lang="en-US" dirty="0"/>
              <a:t>Lab 12- Series/Parallel inductors </a:t>
            </a:r>
          </a:p>
        </p:txBody>
      </p:sp>
      <p:sp>
        <p:nvSpPr>
          <p:cNvPr id="3" name="Content Placeholder 2">
            <a:extLst>
              <a:ext uri="{FF2B5EF4-FFF2-40B4-BE49-F238E27FC236}">
                <a16:creationId xmlns:a16="http://schemas.microsoft.com/office/drawing/2014/main" id="{00FC92BF-DF55-4503-B847-3435C7CDF1E6}"/>
              </a:ext>
            </a:extLst>
          </p:cNvPr>
          <p:cNvSpPr>
            <a:spLocks noGrp="1"/>
          </p:cNvSpPr>
          <p:nvPr>
            <p:ph sz="half" idx="1"/>
          </p:nvPr>
        </p:nvSpPr>
        <p:spPr>
          <a:xfrm>
            <a:off x="705981" y="2005646"/>
            <a:ext cx="4494763" cy="4456114"/>
          </a:xfrm>
        </p:spPr>
        <p:txBody>
          <a:bodyPr>
            <a:normAutofit/>
          </a:bodyPr>
          <a:lstStyle/>
          <a:p>
            <a:r>
              <a:rPr lang="en-US" u="sng" dirty="0"/>
              <a:t>Procedure</a:t>
            </a:r>
          </a:p>
          <a:p>
            <a:pPr lvl="1"/>
            <a:r>
              <a:rPr lang="en-US" dirty="0"/>
              <a:t>We first simulated the circuits and did the calculations in excel. </a:t>
            </a:r>
          </a:p>
          <a:p>
            <a:pPr lvl="1"/>
            <a:r>
              <a:rPr lang="en-US" dirty="0"/>
              <a:t>In order for Inductors to be calculated in </a:t>
            </a:r>
            <a:r>
              <a:rPr lang="en-US" dirty="0" err="1"/>
              <a:t>multisim</a:t>
            </a:r>
            <a:r>
              <a:rPr lang="en-US" dirty="0"/>
              <a:t> they have to have some type of resistance to them. When simulating we added small resistors before each Inductor. </a:t>
            </a:r>
          </a:p>
          <a:p>
            <a:pPr lvl="1"/>
            <a:r>
              <a:rPr lang="en-US" dirty="0"/>
              <a:t>Inductors are just like resistors when trying to find the total Inductance.</a:t>
            </a:r>
          </a:p>
        </p:txBody>
      </p:sp>
      <p:pic>
        <p:nvPicPr>
          <p:cNvPr id="10" name="Content Placeholder 9" descr="A screenshot of a computer&#10;&#10;Description automatically generated">
            <a:extLst>
              <a:ext uri="{FF2B5EF4-FFF2-40B4-BE49-F238E27FC236}">
                <a16:creationId xmlns:a16="http://schemas.microsoft.com/office/drawing/2014/main" id="{E51F1782-7A1B-4CE5-9817-E15FE7AA091D}"/>
              </a:ext>
            </a:extLst>
          </p:cNvPr>
          <p:cNvPicPr>
            <a:picLocks noGrp="1" noChangeAspect="1"/>
          </p:cNvPicPr>
          <p:nvPr>
            <p:ph sz="half" idx="2"/>
          </p:nvPr>
        </p:nvPicPr>
        <p:blipFill>
          <a:blip r:embed="rId2"/>
          <a:stretch>
            <a:fillRect/>
          </a:stretch>
        </p:blipFill>
        <p:spPr>
          <a:xfrm>
            <a:off x="5200743" y="1570719"/>
            <a:ext cx="6640219" cy="1821769"/>
          </a:xfrm>
        </p:spPr>
      </p:pic>
      <p:graphicFrame>
        <p:nvGraphicFramePr>
          <p:cNvPr id="11" name="Table 10">
            <a:extLst>
              <a:ext uri="{FF2B5EF4-FFF2-40B4-BE49-F238E27FC236}">
                <a16:creationId xmlns:a16="http://schemas.microsoft.com/office/drawing/2014/main" id="{CFDFFA16-1E91-43DC-ABEC-905ACAD0DD91}"/>
              </a:ext>
            </a:extLst>
          </p:cNvPr>
          <p:cNvGraphicFramePr>
            <a:graphicFrameLocks noGrp="1"/>
          </p:cNvGraphicFramePr>
          <p:nvPr>
            <p:extLst>
              <p:ext uri="{D42A27DB-BD31-4B8C-83A1-F6EECF244321}">
                <p14:modId xmlns:p14="http://schemas.microsoft.com/office/powerpoint/2010/main" val="3835406861"/>
              </p:ext>
            </p:extLst>
          </p:nvPr>
        </p:nvGraphicFramePr>
        <p:xfrm>
          <a:off x="6479177" y="2703943"/>
          <a:ext cx="1219200" cy="93916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349019337"/>
                    </a:ext>
                  </a:extLst>
                </a:gridCol>
                <a:gridCol w="609600">
                  <a:extLst>
                    <a:ext uri="{9D8B030D-6E8A-4147-A177-3AD203B41FA5}">
                      <a16:colId xmlns:a16="http://schemas.microsoft.com/office/drawing/2014/main" val="944123277"/>
                    </a:ext>
                  </a:extLst>
                </a:gridCol>
              </a:tblGrid>
              <a:tr h="173627">
                <a:tc>
                  <a:txBody>
                    <a:bodyPr/>
                    <a:lstStyle/>
                    <a:p>
                      <a:pPr algn="l" fontAlgn="b"/>
                      <a:r>
                        <a:rPr lang="en-US" sz="1100" u="none" strike="noStrike">
                          <a:effectLst/>
                        </a:rPr>
                        <a:t>L1=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5327267"/>
                  </a:ext>
                </a:extLst>
              </a:tr>
              <a:tr h="190500">
                <a:tc>
                  <a:txBody>
                    <a:bodyPr/>
                    <a:lstStyle/>
                    <a:p>
                      <a:pPr algn="l" fontAlgn="b"/>
                      <a:r>
                        <a:rPr lang="en-US" sz="1100" u="none" strike="noStrike">
                          <a:effectLst/>
                        </a:rPr>
                        <a:t>L2=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1575292"/>
                  </a:ext>
                </a:extLst>
              </a:tr>
              <a:tr h="190500">
                <a:tc>
                  <a:txBody>
                    <a:bodyPr/>
                    <a:lstStyle/>
                    <a:p>
                      <a:pPr algn="l" fontAlgn="b"/>
                      <a:r>
                        <a:rPr lang="en-US" sz="1100" u="none" strike="noStrike" dirty="0">
                          <a:effectLst/>
                        </a:rPr>
                        <a:t>L3=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8706133"/>
                  </a:ext>
                </a:extLst>
              </a:tr>
              <a:tr h="190500">
                <a:tc>
                  <a:txBody>
                    <a:bodyPr/>
                    <a:lstStyle/>
                    <a:p>
                      <a:pPr algn="l" fontAlgn="b"/>
                      <a:r>
                        <a:rPr lang="en-US" sz="1100" u="none" strike="noStrike">
                          <a:effectLst/>
                        </a:rPr>
                        <a:t>LT=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0802173"/>
                  </a:ext>
                </a:extLst>
              </a:tr>
              <a:tr h="190500">
                <a:tc gridSpan="2">
                  <a:txBody>
                    <a:bodyPr/>
                    <a:lstStyle/>
                    <a:p>
                      <a:pPr algn="ctr" fontAlgn="b"/>
                      <a:r>
                        <a:rPr lang="en-US" sz="1100" u="none" strike="noStrike" dirty="0">
                          <a:effectLst/>
                        </a:rPr>
                        <a:t>Series inductor</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045147884"/>
                  </a:ext>
                </a:extLst>
              </a:tr>
            </a:tbl>
          </a:graphicData>
        </a:graphic>
      </p:graphicFrame>
      <p:pic>
        <p:nvPicPr>
          <p:cNvPr id="13" name="Picture 12" descr="A screenshot of a computer&#10;&#10;Description automatically generated">
            <a:extLst>
              <a:ext uri="{FF2B5EF4-FFF2-40B4-BE49-F238E27FC236}">
                <a16:creationId xmlns:a16="http://schemas.microsoft.com/office/drawing/2014/main" id="{EB8EB62A-6928-468B-A4A7-8FDB338AC060}"/>
              </a:ext>
            </a:extLst>
          </p:cNvPr>
          <p:cNvPicPr>
            <a:picLocks noChangeAspect="1"/>
          </p:cNvPicPr>
          <p:nvPr/>
        </p:nvPicPr>
        <p:blipFill>
          <a:blip r:embed="rId3"/>
          <a:stretch>
            <a:fillRect/>
          </a:stretch>
        </p:blipFill>
        <p:spPr>
          <a:xfrm>
            <a:off x="5200742" y="3809797"/>
            <a:ext cx="6640219" cy="2429685"/>
          </a:xfrm>
          <a:prstGeom prst="rect">
            <a:avLst/>
          </a:prstGeom>
        </p:spPr>
      </p:pic>
      <p:graphicFrame>
        <p:nvGraphicFramePr>
          <p:cNvPr id="14" name="Table 13">
            <a:extLst>
              <a:ext uri="{FF2B5EF4-FFF2-40B4-BE49-F238E27FC236}">
                <a16:creationId xmlns:a16="http://schemas.microsoft.com/office/drawing/2014/main" id="{6D2C337D-AB1C-4E31-8C60-D9A454BFD8D7}"/>
              </a:ext>
            </a:extLst>
          </p:cNvPr>
          <p:cNvGraphicFramePr>
            <a:graphicFrameLocks noGrp="1"/>
          </p:cNvGraphicFramePr>
          <p:nvPr>
            <p:extLst>
              <p:ext uri="{D42A27DB-BD31-4B8C-83A1-F6EECF244321}">
                <p14:modId xmlns:p14="http://schemas.microsoft.com/office/powerpoint/2010/main" val="712471943"/>
              </p:ext>
            </p:extLst>
          </p:nvPr>
        </p:nvGraphicFramePr>
        <p:xfrm>
          <a:off x="6295277" y="5704291"/>
          <a:ext cx="1219200" cy="952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4106811911"/>
                    </a:ext>
                  </a:extLst>
                </a:gridCol>
                <a:gridCol w="609600">
                  <a:extLst>
                    <a:ext uri="{9D8B030D-6E8A-4147-A177-3AD203B41FA5}">
                      <a16:colId xmlns:a16="http://schemas.microsoft.com/office/drawing/2014/main" val="3665715447"/>
                    </a:ext>
                  </a:extLst>
                </a:gridCol>
              </a:tblGrid>
              <a:tr h="190500">
                <a:tc>
                  <a:txBody>
                    <a:bodyPr/>
                    <a:lstStyle/>
                    <a:p>
                      <a:pPr algn="l" fontAlgn="b"/>
                      <a:r>
                        <a:rPr lang="en-US" sz="1100" u="none" strike="noStrike">
                          <a:effectLst/>
                        </a:rPr>
                        <a:t>L1=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0928027"/>
                  </a:ext>
                </a:extLst>
              </a:tr>
              <a:tr h="190500">
                <a:tc>
                  <a:txBody>
                    <a:bodyPr/>
                    <a:lstStyle/>
                    <a:p>
                      <a:pPr algn="l" fontAlgn="b"/>
                      <a:r>
                        <a:rPr lang="en-US" sz="1100" u="none" strike="noStrike">
                          <a:effectLst/>
                        </a:rPr>
                        <a:t>L2=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0134937"/>
                  </a:ext>
                </a:extLst>
              </a:tr>
              <a:tr h="190500">
                <a:tc>
                  <a:txBody>
                    <a:bodyPr/>
                    <a:lstStyle/>
                    <a:p>
                      <a:pPr algn="l" fontAlgn="b"/>
                      <a:r>
                        <a:rPr lang="en-US" sz="1100" u="none" strike="noStrike">
                          <a:effectLst/>
                        </a:rPr>
                        <a:t>L3=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8309545"/>
                  </a:ext>
                </a:extLst>
              </a:tr>
              <a:tr h="190500">
                <a:tc>
                  <a:txBody>
                    <a:bodyPr/>
                    <a:lstStyle/>
                    <a:p>
                      <a:pPr algn="l" fontAlgn="b"/>
                      <a:r>
                        <a:rPr lang="en-US" sz="1100" u="none" strike="noStrike">
                          <a:effectLst/>
                        </a:rPr>
                        <a:t>LT=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599.8E-6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8842274"/>
                  </a:ext>
                </a:extLst>
              </a:tr>
              <a:tr h="190500">
                <a:tc gridSpan="2">
                  <a:txBody>
                    <a:bodyPr/>
                    <a:lstStyle/>
                    <a:p>
                      <a:pPr algn="ctr" fontAlgn="b"/>
                      <a:r>
                        <a:rPr lang="en-US" sz="1100" u="none" strike="noStrike" dirty="0">
                          <a:effectLst/>
                        </a:rPr>
                        <a:t>Parallel inductor</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216937126"/>
                  </a:ext>
                </a:extLst>
              </a:tr>
            </a:tbl>
          </a:graphicData>
        </a:graphic>
      </p:graphicFrame>
    </p:spTree>
    <p:extLst>
      <p:ext uri="{BB962C8B-B14F-4D97-AF65-F5344CB8AC3E}">
        <p14:creationId xmlns:p14="http://schemas.microsoft.com/office/powerpoint/2010/main" val="76207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A7D9-62AF-40F3-8AE5-2A6CF5F5B792}"/>
              </a:ext>
            </a:extLst>
          </p:cNvPr>
          <p:cNvSpPr>
            <a:spLocks noGrp="1"/>
          </p:cNvSpPr>
          <p:nvPr>
            <p:ph type="title"/>
          </p:nvPr>
        </p:nvSpPr>
        <p:spPr/>
        <p:txBody>
          <a:bodyPr/>
          <a:lstStyle/>
          <a:p>
            <a:r>
              <a:rPr lang="en-US" dirty="0"/>
              <a:t>Lab 1-Resistor Variability</a:t>
            </a:r>
          </a:p>
        </p:txBody>
      </p:sp>
      <p:sp>
        <p:nvSpPr>
          <p:cNvPr id="3" name="Content Placeholder 2">
            <a:extLst>
              <a:ext uri="{FF2B5EF4-FFF2-40B4-BE49-F238E27FC236}">
                <a16:creationId xmlns:a16="http://schemas.microsoft.com/office/drawing/2014/main" id="{BA7519DC-D762-4B99-8511-12D279388E33}"/>
              </a:ext>
            </a:extLst>
          </p:cNvPr>
          <p:cNvSpPr>
            <a:spLocks noGrp="1"/>
          </p:cNvSpPr>
          <p:nvPr>
            <p:ph idx="1"/>
          </p:nvPr>
        </p:nvSpPr>
        <p:spPr/>
        <p:txBody>
          <a:bodyPr/>
          <a:lstStyle/>
          <a:p>
            <a:r>
              <a:rPr lang="en-US" u="sng" dirty="0"/>
              <a:t>Procedure</a:t>
            </a:r>
          </a:p>
          <a:p>
            <a:pPr lvl="1"/>
            <a:r>
              <a:rPr lang="en-US" dirty="0"/>
              <a:t>Picked out 20 resistors that were all the same color code and were 1k ohm resistors.</a:t>
            </a:r>
          </a:p>
          <a:p>
            <a:pPr lvl="1"/>
            <a:r>
              <a:rPr lang="en-US" dirty="0"/>
              <a:t>Put them all on the bread board horizontally from top to bottom</a:t>
            </a:r>
          </a:p>
          <a:p>
            <a:pPr lvl="1"/>
            <a:r>
              <a:rPr lang="en-US" dirty="0"/>
              <a:t>Switched the multimeter to read ohms</a:t>
            </a:r>
          </a:p>
          <a:p>
            <a:pPr lvl="1"/>
            <a:r>
              <a:rPr lang="en-US" dirty="0"/>
              <a:t>Read the resistance of all 20 resistors and put the values in excel to get calculations for min, max, average, and standard deviation of the 20 resistors tested.</a:t>
            </a:r>
          </a:p>
        </p:txBody>
      </p:sp>
    </p:spTree>
    <p:extLst>
      <p:ext uri="{BB962C8B-B14F-4D97-AF65-F5344CB8AC3E}">
        <p14:creationId xmlns:p14="http://schemas.microsoft.com/office/powerpoint/2010/main" val="3356013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AB39-DF18-4989-A6B4-E1FFEF04443D}"/>
              </a:ext>
            </a:extLst>
          </p:cNvPr>
          <p:cNvSpPr>
            <a:spLocks noGrp="1"/>
          </p:cNvSpPr>
          <p:nvPr>
            <p:ph type="title"/>
          </p:nvPr>
        </p:nvSpPr>
        <p:spPr/>
        <p:txBody>
          <a:bodyPr/>
          <a:lstStyle/>
          <a:p>
            <a:r>
              <a:rPr lang="en-US" dirty="0"/>
              <a:t>Lab 12- Series/Parallel inductors </a:t>
            </a:r>
          </a:p>
        </p:txBody>
      </p:sp>
      <p:sp>
        <p:nvSpPr>
          <p:cNvPr id="3" name="Content Placeholder 2">
            <a:extLst>
              <a:ext uri="{FF2B5EF4-FFF2-40B4-BE49-F238E27FC236}">
                <a16:creationId xmlns:a16="http://schemas.microsoft.com/office/drawing/2014/main" id="{0CCC2EA4-0D5A-4F13-BE33-04E60C1E04EE}"/>
              </a:ext>
            </a:extLst>
          </p:cNvPr>
          <p:cNvSpPr>
            <a:spLocks noGrp="1"/>
          </p:cNvSpPr>
          <p:nvPr>
            <p:ph sz="half" idx="1"/>
          </p:nvPr>
        </p:nvSpPr>
        <p:spPr>
          <a:xfrm>
            <a:off x="998220" y="1688282"/>
            <a:ext cx="4878389" cy="3541714"/>
          </a:xfrm>
        </p:spPr>
        <p:txBody>
          <a:bodyPr>
            <a:normAutofit lnSpcReduction="10000"/>
          </a:bodyPr>
          <a:lstStyle/>
          <a:p>
            <a:r>
              <a:rPr lang="en-US" u="sng" dirty="0"/>
              <a:t>Procedure cont.</a:t>
            </a:r>
          </a:p>
          <a:p>
            <a:pPr lvl="1"/>
            <a:r>
              <a:rPr lang="en-US" dirty="0"/>
              <a:t>Built up the circuits in the lab and then measured them with the LCR meter</a:t>
            </a:r>
          </a:p>
        </p:txBody>
      </p:sp>
      <p:pic>
        <p:nvPicPr>
          <p:cNvPr id="10" name="Picture 9">
            <a:extLst>
              <a:ext uri="{FF2B5EF4-FFF2-40B4-BE49-F238E27FC236}">
                <a16:creationId xmlns:a16="http://schemas.microsoft.com/office/drawing/2014/main" id="{9A0F9DE6-786D-4B72-BFD5-BB0A84E11B13}"/>
              </a:ext>
            </a:extLst>
          </p:cNvPr>
          <p:cNvPicPr>
            <a:picLocks noChangeAspect="1"/>
          </p:cNvPicPr>
          <p:nvPr/>
        </p:nvPicPr>
        <p:blipFill>
          <a:blip r:embed="rId2"/>
          <a:stretch>
            <a:fillRect/>
          </a:stretch>
        </p:blipFill>
        <p:spPr>
          <a:xfrm>
            <a:off x="3936447" y="3611537"/>
            <a:ext cx="2356716" cy="3142288"/>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BE67616C-7CFA-4199-B78F-E09434FA3101}"/>
              </a:ext>
            </a:extLst>
          </p:cNvPr>
          <p:cNvPicPr>
            <a:picLocks noChangeAspect="1"/>
          </p:cNvPicPr>
          <p:nvPr/>
        </p:nvPicPr>
        <p:blipFill>
          <a:blip r:embed="rId3"/>
          <a:stretch>
            <a:fillRect/>
          </a:stretch>
        </p:blipFill>
        <p:spPr>
          <a:xfrm>
            <a:off x="874163" y="3618908"/>
            <a:ext cx="2356717" cy="3142289"/>
          </a:xfrm>
          <a:prstGeom prst="rect">
            <a:avLst/>
          </a:prstGeom>
        </p:spPr>
      </p:pic>
      <p:sp>
        <p:nvSpPr>
          <p:cNvPr id="13" name="TextBox 12">
            <a:extLst>
              <a:ext uri="{FF2B5EF4-FFF2-40B4-BE49-F238E27FC236}">
                <a16:creationId xmlns:a16="http://schemas.microsoft.com/office/drawing/2014/main" id="{D1699C1B-8E59-4E2E-9A67-2DA12D6EEC9D}"/>
              </a:ext>
            </a:extLst>
          </p:cNvPr>
          <p:cNvSpPr txBox="1"/>
          <p:nvPr/>
        </p:nvSpPr>
        <p:spPr>
          <a:xfrm>
            <a:off x="5394666" y="2002971"/>
            <a:ext cx="6065814" cy="369332"/>
          </a:xfrm>
          <a:prstGeom prst="rect">
            <a:avLst/>
          </a:prstGeom>
          <a:noFill/>
        </p:spPr>
        <p:txBody>
          <a:bodyPr wrap="square" rtlCol="0">
            <a:spAutoFit/>
          </a:bodyPr>
          <a:lstStyle/>
          <a:p>
            <a:endParaRPr lang="en-US" u="sng" dirty="0"/>
          </a:p>
        </p:txBody>
      </p:sp>
      <p:sp>
        <p:nvSpPr>
          <p:cNvPr id="15" name="Content Placeholder 14">
            <a:extLst>
              <a:ext uri="{FF2B5EF4-FFF2-40B4-BE49-F238E27FC236}">
                <a16:creationId xmlns:a16="http://schemas.microsoft.com/office/drawing/2014/main" id="{33ACCA6C-565A-489C-B1EA-DD21235A40D5}"/>
              </a:ext>
            </a:extLst>
          </p:cNvPr>
          <p:cNvSpPr>
            <a:spLocks noGrp="1"/>
          </p:cNvSpPr>
          <p:nvPr>
            <p:ph sz="half" idx="2"/>
          </p:nvPr>
        </p:nvSpPr>
        <p:spPr>
          <a:xfrm>
            <a:off x="5756366" y="1688282"/>
            <a:ext cx="5996612" cy="1930626"/>
          </a:xfrm>
        </p:spPr>
        <p:txBody>
          <a:bodyPr>
            <a:normAutofit lnSpcReduction="10000"/>
          </a:bodyPr>
          <a:lstStyle/>
          <a:p>
            <a:r>
              <a:rPr lang="en-US" u="sng" dirty="0"/>
              <a:t>Observation</a:t>
            </a:r>
          </a:p>
          <a:p>
            <a:pPr lvl="1"/>
            <a:r>
              <a:rPr lang="en-US" dirty="0"/>
              <a:t>This lab went smoothly with no issues. The Inductors in the lab already have resistance built into them. At first we started getting resistors out to build up our circuit, but found out we didn’t need them.</a:t>
            </a:r>
          </a:p>
        </p:txBody>
      </p:sp>
      <p:pic>
        <p:nvPicPr>
          <p:cNvPr id="17" name="Picture 16" descr="A close up of a computer&#10;&#10;Description automatically generated">
            <a:extLst>
              <a:ext uri="{FF2B5EF4-FFF2-40B4-BE49-F238E27FC236}">
                <a16:creationId xmlns:a16="http://schemas.microsoft.com/office/drawing/2014/main" id="{C441CE42-1C7D-4988-A798-F0584EDE70B8}"/>
              </a:ext>
            </a:extLst>
          </p:cNvPr>
          <p:cNvPicPr>
            <a:picLocks noChangeAspect="1"/>
          </p:cNvPicPr>
          <p:nvPr/>
        </p:nvPicPr>
        <p:blipFill>
          <a:blip r:embed="rId4"/>
          <a:stretch>
            <a:fillRect/>
          </a:stretch>
        </p:blipFill>
        <p:spPr>
          <a:xfrm>
            <a:off x="6796544" y="3618909"/>
            <a:ext cx="2356716" cy="3142288"/>
          </a:xfrm>
          <a:prstGeom prst="rect">
            <a:avLst/>
          </a:prstGeom>
        </p:spPr>
      </p:pic>
    </p:spTree>
    <p:extLst>
      <p:ext uri="{BB962C8B-B14F-4D97-AF65-F5344CB8AC3E}">
        <p14:creationId xmlns:p14="http://schemas.microsoft.com/office/powerpoint/2010/main" val="719227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ED16-2E64-4A84-AAE3-37EF4407D954}"/>
              </a:ext>
            </a:extLst>
          </p:cNvPr>
          <p:cNvSpPr>
            <a:spLocks noGrp="1"/>
          </p:cNvSpPr>
          <p:nvPr>
            <p:ph type="title"/>
          </p:nvPr>
        </p:nvSpPr>
        <p:spPr/>
        <p:txBody>
          <a:bodyPr/>
          <a:lstStyle/>
          <a:p>
            <a:r>
              <a:rPr lang="en-US" dirty="0"/>
              <a:t>Lab 13- RL Lab</a:t>
            </a:r>
          </a:p>
        </p:txBody>
      </p:sp>
      <p:sp>
        <p:nvSpPr>
          <p:cNvPr id="3" name="Content Placeholder 2">
            <a:extLst>
              <a:ext uri="{FF2B5EF4-FFF2-40B4-BE49-F238E27FC236}">
                <a16:creationId xmlns:a16="http://schemas.microsoft.com/office/drawing/2014/main" id="{A4312548-C53F-477A-9D9F-753E7D574380}"/>
              </a:ext>
            </a:extLst>
          </p:cNvPr>
          <p:cNvSpPr>
            <a:spLocks noGrp="1"/>
          </p:cNvSpPr>
          <p:nvPr>
            <p:ph sz="half" idx="1"/>
          </p:nvPr>
        </p:nvSpPr>
        <p:spPr>
          <a:xfrm>
            <a:off x="757646" y="2249486"/>
            <a:ext cx="5262153" cy="4273234"/>
          </a:xfrm>
        </p:spPr>
        <p:txBody>
          <a:bodyPr>
            <a:normAutofit lnSpcReduction="10000"/>
          </a:bodyPr>
          <a:lstStyle/>
          <a:p>
            <a:r>
              <a:rPr lang="en-US" u="sng" dirty="0"/>
              <a:t>Objective</a:t>
            </a:r>
          </a:p>
          <a:p>
            <a:pPr lvl="1"/>
            <a:r>
              <a:rPr lang="en-US" dirty="0"/>
              <a:t>The purpose of this lab was to have us experiment with RL (resistor and inductor) circuits. Also supposed to hook circuit up to function generator to change the frequency to see how it changes the output voltage.</a:t>
            </a:r>
          </a:p>
          <a:p>
            <a:r>
              <a:rPr lang="en-US" u="sng" dirty="0"/>
              <a:t>Equipment Used</a:t>
            </a:r>
            <a:endParaRPr lang="en-US" dirty="0"/>
          </a:p>
          <a:p>
            <a:pPr lvl="1"/>
            <a:r>
              <a:rPr lang="en-US" dirty="0"/>
              <a:t>Digital Multimeter, Bread board, function generator, Oscilloscope, LCR meter, 1-100ohm resistor, 3 different inductors: 1mH, 2.2mH, and 4.7mH</a:t>
            </a:r>
          </a:p>
        </p:txBody>
      </p:sp>
      <p:pic>
        <p:nvPicPr>
          <p:cNvPr id="6" name="Content Placeholder 5" descr="A screenshot of a cell phone&#10;&#10;Description automatically generated">
            <a:extLst>
              <a:ext uri="{FF2B5EF4-FFF2-40B4-BE49-F238E27FC236}">
                <a16:creationId xmlns:a16="http://schemas.microsoft.com/office/drawing/2014/main" id="{AC02CAEC-5B54-43BB-B9BD-8926120BEAFC}"/>
              </a:ext>
            </a:extLst>
          </p:cNvPr>
          <p:cNvPicPr>
            <a:picLocks noGrp="1" noChangeAspect="1"/>
          </p:cNvPicPr>
          <p:nvPr>
            <p:ph sz="half" idx="2"/>
          </p:nvPr>
        </p:nvPicPr>
        <p:blipFill>
          <a:blip r:embed="rId2"/>
          <a:stretch>
            <a:fillRect/>
          </a:stretch>
        </p:blipFill>
        <p:spPr>
          <a:xfrm>
            <a:off x="6169955" y="697829"/>
            <a:ext cx="5482678" cy="5824891"/>
          </a:xfrm>
        </p:spPr>
      </p:pic>
    </p:spTree>
    <p:extLst>
      <p:ext uri="{BB962C8B-B14F-4D97-AF65-F5344CB8AC3E}">
        <p14:creationId xmlns:p14="http://schemas.microsoft.com/office/powerpoint/2010/main" val="3359491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4471-BAC3-4554-8274-4F0342C734E6}"/>
              </a:ext>
            </a:extLst>
          </p:cNvPr>
          <p:cNvSpPr>
            <a:spLocks noGrp="1"/>
          </p:cNvSpPr>
          <p:nvPr>
            <p:ph type="title"/>
          </p:nvPr>
        </p:nvSpPr>
        <p:spPr/>
        <p:txBody>
          <a:bodyPr/>
          <a:lstStyle/>
          <a:p>
            <a:r>
              <a:rPr lang="en-US" dirty="0"/>
              <a:t>Lab 13- RL Lab</a:t>
            </a:r>
          </a:p>
        </p:txBody>
      </p:sp>
      <p:sp>
        <p:nvSpPr>
          <p:cNvPr id="3" name="Content Placeholder 2">
            <a:extLst>
              <a:ext uri="{FF2B5EF4-FFF2-40B4-BE49-F238E27FC236}">
                <a16:creationId xmlns:a16="http://schemas.microsoft.com/office/drawing/2014/main" id="{61A806F7-37D3-4542-895A-73F99DBD3D42}"/>
              </a:ext>
            </a:extLst>
          </p:cNvPr>
          <p:cNvSpPr>
            <a:spLocks noGrp="1"/>
          </p:cNvSpPr>
          <p:nvPr>
            <p:ph sz="half" idx="1"/>
          </p:nvPr>
        </p:nvSpPr>
        <p:spPr>
          <a:xfrm>
            <a:off x="923694" y="1872091"/>
            <a:ext cx="4144695" cy="4367391"/>
          </a:xfrm>
        </p:spPr>
        <p:txBody>
          <a:bodyPr>
            <a:normAutofit/>
          </a:bodyPr>
          <a:lstStyle/>
          <a:p>
            <a:r>
              <a:rPr lang="en-US" u="sng" dirty="0"/>
              <a:t>Procedure</a:t>
            </a:r>
          </a:p>
          <a:p>
            <a:pPr lvl="1"/>
            <a:r>
              <a:rPr lang="en-US" dirty="0"/>
              <a:t>First we simulated the circuit in Multisim and we created the chart to input the data in excel even though there were no calculations necessarily needed. We only did a variety of the frequencies as well</a:t>
            </a:r>
          </a:p>
          <a:p>
            <a:pPr lvl="1"/>
            <a:r>
              <a:rPr lang="en-US" dirty="0"/>
              <a:t>To the right is a sample of a few of the frequencies in Multisim at 100Hz, 1000Hz, and 10kHz </a:t>
            </a:r>
          </a:p>
          <a:p>
            <a:endParaRPr lang="en-US" u="sng" dirty="0"/>
          </a:p>
          <a:p>
            <a:pPr lvl="1"/>
            <a:endParaRPr lang="en-US" u="sng" dirty="0"/>
          </a:p>
        </p:txBody>
      </p:sp>
      <p:pic>
        <p:nvPicPr>
          <p:cNvPr id="6" name="Content Placeholder 5" descr="A close up of a map&#10;&#10;Description automatically generated">
            <a:extLst>
              <a:ext uri="{FF2B5EF4-FFF2-40B4-BE49-F238E27FC236}">
                <a16:creationId xmlns:a16="http://schemas.microsoft.com/office/drawing/2014/main" id="{38657354-3706-412D-9224-8F2DE2E6B7B7}"/>
              </a:ext>
            </a:extLst>
          </p:cNvPr>
          <p:cNvPicPr>
            <a:picLocks noGrp="1" noChangeAspect="1"/>
          </p:cNvPicPr>
          <p:nvPr>
            <p:ph sz="half" idx="2"/>
          </p:nvPr>
        </p:nvPicPr>
        <p:blipFill>
          <a:blip r:embed="rId2"/>
          <a:stretch>
            <a:fillRect/>
          </a:stretch>
        </p:blipFill>
        <p:spPr>
          <a:xfrm>
            <a:off x="5263975" y="853439"/>
            <a:ext cx="6605234" cy="1750423"/>
          </a:xfrm>
        </p:spPr>
      </p:pic>
      <p:pic>
        <p:nvPicPr>
          <p:cNvPr id="8" name="Picture 7" descr="A close up of a map&#10;&#10;Description automatically generated">
            <a:extLst>
              <a:ext uri="{FF2B5EF4-FFF2-40B4-BE49-F238E27FC236}">
                <a16:creationId xmlns:a16="http://schemas.microsoft.com/office/drawing/2014/main" id="{9CAE4E7A-F594-40FA-BA1A-8AD4522F6871}"/>
              </a:ext>
            </a:extLst>
          </p:cNvPr>
          <p:cNvPicPr>
            <a:picLocks noChangeAspect="1"/>
          </p:cNvPicPr>
          <p:nvPr/>
        </p:nvPicPr>
        <p:blipFill>
          <a:blip r:embed="rId3"/>
          <a:stretch>
            <a:fillRect/>
          </a:stretch>
        </p:blipFill>
        <p:spPr>
          <a:xfrm>
            <a:off x="5263975" y="2748152"/>
            <a:ext cx="6646195" cy="1606856"/>
          </a:xfrm>
          <a:prstGeom prst="rect">
            <a:avLst/>
          </a:prstGeom>
        </p:spPr>
      </p:pic>
      <p:pic>
        <p:nvPicPr>
          <p:cNvPr id="10" name="Picture 9" descr="A close up of a map&#10;&#10;Description automatically generated">
            <a:extLst>
              <a:ext uri="{FF2B5EF4-FFF2-40B4-BE49-F238E27FC236}">
                <a16:creationId xmlns:a16="http://schemas.microsoft.com/office/drawing/2014/main" id="{403D1496-146E-4587-8028-E0747EFFA5FA}"/>
              </a:ext>
            </a:extLst>
          </p:cNvPr>
          <p:cNvPicPr>
            <a:picLocks noChangeAspect="1"/>
          </p:cNvPicPr>
          <p:nvPr/>
        </p:nvPicPr>
        <p:blipFill>
          <a:blip r:embed="rId4"/>
          <a:stretch>
            <a:fillRect/>
          </a:stretch>
        </p:blipFill>
        <p:spPr>
          <a:xfrm>
            <a:off x="5263975" y="4619005"/>
            <a:ext cx="6646197" cy="1620477"/>
          </a:xfrm>
          <a:prstGeom prst="rect">
            <a:avLst/>
          </a:prstGeom>
        </p:spPr>
      </p:pic>
    </p:spTree>
    <p:extLst>
      <p:ext uri="{BB962C8B-B14F-4D97-AF65-F5344CB8AC3E}">
        <p14:creationId xmlns:p14="http://schemas.microsoft.com/office/powerpoint/2010/main" val="2391909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A0C4-C764-4D66-A873-D0B6729DBEDF}"/>
              </a:ext>
            </a:extLst>
          </p:cNvPr>
          <p:cNvSpPr>
            <a:spLocks noGrp="1"/>
          </p:cNvSpPr>
          <p:nvPr>
            <p:ph type="title"/>
          </p:nvPr>
        </p:nvSpPr>
        <p:spPr/>
        <p:txBody>
          <a:bodyPr/>
          <a:lstStyle/>
          <a:p>
            <a:r>
              <a:rPr lang="en-US" dirty="0"/>
              <a:t>Lab 13- RL Lab</a:t>
            </a:r>
          </a:p>
        </p:txBody>
      </p:sp>
      <p:sp>
        <p:nvSpPr>
          <p:cNvPr id="3" name="Content Placeholder 2">
            <a:extLst>
              <a:ext uri="{FF2B5EF4-FFF2-40B4-BE49-F238E27FC236}">
                <a16:creationId xmlns:a16="http://schemas.microsoft.com/office/drawing/2014/main" id="{86AD4972-1E48-499F-8AF8-3D2324AB86EB}"/>
              </a:ext>
            </a:extLst>
          </p:cNvPr>
          <p:cNvSpPr>
            <a:spLocks noGrp="1"/>
          </p:cNvSpPr>
          <p:nvPr>
            <p:ph sz="half" idx="1"/>
          </p:nvPr>
        </p:nvSpPr>
        <p:spPr>
          <a:xfrm>
            <a:off x="1141413" y="2020389"/>
            <a:ext cx="4092438" cy="4563291"/>
          </a:xfrm>
        </p:spPr>
        <p:txBody>
          <a:bodyPr>
            <a:normAutofit fontScale="70000" lnSpcReduction="20000"/>
          </a:bodyPr>
          <a:lstStyle/>
          <a:p>
            <a:r>
              <a:rPr lang="en-US" u="sng" dirty="0"/>
              <a:t>Procedure cont.</a:t>
            </a:r>
          </a:p>
          <a:p>
            <a:pPr lvl="1"/>
            <a:r>
              <a:rPr lang="en-US" dirty="0"/>
              <a:t>After simulating we went to the lab and measured all the Inductors with the LCR meter and measure the resistor with the multi meter. </a:t>
            </a:r>
          </a:p>
          <a:p>
            <a:pPr lvl="1"/>
            <a:r>
              <a:rPr lang="en-US" dirty="0"/>
              <a:t>We then hooked up the circuit and set the function generator to send a voltage of 1 volt peak to peak. </a:t>
            </a:r>
          </a:p>
          <a:p>
            <a:pPr lvl="1"/>
            <a:r>
              <a:rPr lang="en-US" dirty="0"/>
              <a:t>Set up the oscilloscope to measure voltage in and out peak to peak.</a:t>
            </a:r>
          </a:p>
          <a:p>
            <a:pPr lvl="1"/>
            <a:r>
              <a:rPr lang="en-US" dirty="0"/>
              <a:t>Proceeded to measure all 3 Inductors at the frequencies we decided to measure and recorded the data. </a:t>
            </a:r>
          </a:p>
          <a:p>
            <a:pPr lvl="1"/>
            <a:r>
              <a:rPr lang="en-US" dirty="0"/>
              <a:t>To the right are a few pictures of how we set up the circuit and a picture of the Oscilloscope measuring the input voltage (yellow wave) and output voltage (blue wave).</a:t>
            </a:r>
          </a:p>
          <a:p>
            <a:endParaRPr lang="en-US" dirty="0"/>
          </a:p>
        </p:txBody>
      </p:sp>
      <p:pic>
        <p:nvPicPr>
          <p:cNvPr id="6" name="Content Placeholder 5" descr="A close up of a keyboard&#10;&#10;Description automatically generated">
            <a:extLst>
              <a:ext uri="{FF2B5EF4-FFF2-40B4-BE49-F238E27FC236}">
                <a16:creationId xmlns:a16="http://schemas.microsoft.com/office/drawing/2014/main" id="{9C9DA2C8-2920-4FE4-829C-73F95A41D729}"/>
              </a:ext>
            </a:extLst>
          </p:cNvPr>
          <p:cNvPicPr>
            <a:picLocks noGrp="1" noChangeAspect="1"/>
          </p:cNvPicPr>
          <p:nvPr>
            <p:ph sz="half" idx="2"/>
          </p:nvPr>
        </p:nvPicPr>
        <p:blipFill>
          <a:blip r:embed="rId2"/>
          <a:stretch>
            <a:fillRect/>
          </a:stretch>
        </p:blipFill>
        <p:spPr>
          <a:xfrm>
            <a:off x="5233850" y="1550126"/>
            <a:ext cx="3306537" cy="4408714"/>
          </a:xfrm>
        </p:spPr>
      </p:pic>
      <p:pic>
        <p:nvPicPr>
          <p:cNvPr id="8" name="Picture 7" descr="A close up of a computer&#10;&#10;Description automatically generated">
            <a:extLst>
              <a:ext uri="{FF2B5EF4-FFF2-40B4-BE49-F238E27FC236}">
                <a16:creationId xmlns:a16="http://schemas.microsoft.com/office/drawing/2014/main" id="{F971C8F6-4E5D-4E0F-A94B-42663BE0BA2F}"/>
              </a:ext>
            </a:extLst>
          </p:cNvPr>
          <p:cNvPicPr>
            <a:picLocks noChangeAspect="1"/>
          </p:cNvPicPr>
          <p:nvPr/>
        </p:nvPicPr>
        <p:blipFill>
          <a:blip r:embed="rId3"/>
          <a:stretch>
            <a:fillRect/>
          </a:stretch>
        </p:blipFill>
        <p:spPr>
          <a:xfrm>
            <a:off x="8658871" y="1550126"/>
            <a:ext cx="3306536" cy="4408714"/>
          </a:xfrm>
          <a:prstGeom prst="rect">
            <a:avLst/>
          </a:prstGeom>
        </p:spPr>
      </p:pic>
    </p:spTree>
    <p:extLst>
      <p:ext uri="{BB962C8B-B14F-4D97-AF65-F5344CB8AC3E}">
        <p14:creationId xmlns:p14="http://schemas.microsoft.com/office/powerpoint/2010/main" val="3550176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8DCE-9C28-4E2A-82E4-8DF55E907786}"/>
              </a:ext>
            </a:extLst>
          </p:cNvPr>
          <p:cNvSpPr>
            <a:spLocks noGrp="1"/>
          </p:cNvSpPr>
          <p:nvPr>
            <p:ph type="title"/>
          </p:nvPr>
        </p:nvSpPr>
        <p:spPr>
          <a:xfrm>
            <a:off x="1144589" y="209216"/>
            <a:ext cx="9905998" cy="1478570"/>
          </a:xfrm>
        </p:spPr>
        <p:txBody>
          <a:bodyPr/>
          <a:lstStyle/>
          <a:p>
            <a:r>
              <a:rPr lang="en-US" dirty="0"/>
              <a:t>Lab 13- RL Lab</a:t>
            </a:r>
          </a:p>
        </p:txBody>
      </p:sp>
      <p:sp>
        <p:nvSpPr>
          <p:cNvPr id="3" name="Content Placeholder 2">
            <a:extLst>
              <a:ext uri="{FF2B5EF4-FFF2-40B4-BE49-F238E27FC236}">
                <a16:creationId xmlns:a16="http://schemas.microsoft.com/office/drawing/2014/main" id="{14EB4288-3686-4FCC-B861-2E86FF9D5596}"/>
              </a:ext>
            </a:extLst>
          </p:cNvPr>
          <p:cNvSpPr>
            <a:spLocks noGrp="1"/>
          </p:cNvSpPr>
          <p:nvPr>
            <p:ph sz="half" idx="1"/>
          </p:nvPr>
        </p:nvSpPr>
        <p:spPr>
          <a:xfrm>
            <a:off x="1141413" y="1336423"/>
            <a:ext cx="9779136" cy="1345817"/>
          </a:xfrm>
        </p:spPr>
        <p:txBody>
          <a:bodyPr>
            <a:normAutofit lnSpcReduction="10000"/>
          </a:bodyPr>
          <a:lstStyle/>
          <a:p>
            <a:r>
              <a:rPr lang="en-US" u="sng" dirty="0"/>
              <a:t>Calculations and Graph</a:t>
            </a:r>
          </a:p>
          <a:p>
            <a:pPr lvl="1"/>
            <a:r>
              <a:rPr lang="en-US" dirty="0"/>
              <a:t>Below is the chart  and graph we used to collect the data</a:t>
            </a:r>
          </a:p>
          <a:p>
            <a:pPr lvl="1"/>
            <a:r>
              <a:rPr lang="en-US" dirty="0"/>
              <a:t>We also computed the % error between the expected and measured output voltages. </a:t>
            </a:r>
          </a:p>
          <a:p>
            <a:endParaRPr lang="en-US" dirty="0"/>
          </a:p>
        </p:txBody>
      </p:sp>
      <p:graphicFrame>
        <p:nvGraphicFramePr>
          <p:cNvPr id="6" name="Table 5">
            <a:extLst>
              <a:ext uri="{FF2B5EF4-FFF2-40B4-BE49-F238E27FC236}">
                <a16:creationId xmlns:a16="http://schemas.microsoft.com/office/drawing/2014/main" id="{265E02B5-2D32-408A-96AE-22113BE2E568}"/>
              </a:ext>
            </a:extLst>
          </p:cNvPr>
          <p:cNvGraphicFramePr>
            <a:graphicFrameLocks noGrp="1"/>
          </p:cNvGraphicFramePr>
          <p:nvPr>
            <p:extLst>
              <p:ext uri="{D42A27DB-BD31-4B8C-83A1-F6EECF244321}">
                <p14:modId xmlns:p14="http://schemas.microsoft.com/office/powerpoint/2010/main" val="1185788533"/>
              </p:ext>
            </p:extLst>
          </p:nvPr>
        </p:nvGraphicFramePr>
        <p:xfrm>
          <a:off x="165464" y="2621280"/>
          <a:ext cx="6461756" cy="4184409"/>
        </p:xfrm>
        <a:graphic>
          <a:graphicData uri="http://schemas.openxmlformats.org/drawingml/2006/table">
            <a:tbl>
              <a:tblPr>
                <a:tableStyleId>{5C22544A-7EE6-4342-B048-85BDC9FD1C3A}</a:tableStyleId>
              </a:tblPr>
              <a:tblGrid>
                <a:gridCol w="595024">
                  <a:extLst>
                    <a:ext uri="{9D8B030D-6E8A-4147-A177-3AD203B41FA5}">
                      <a16:colId xmlns:a16="http://schemas.microsoft.com/office/drawing/2014/main" val="78477831"/>
                    </a:ext>
                  </a:extLst>
                </a:gridCol>
                <a:gridCol w="501073">
                  <a:extLst>
                    <a:ext uri="{9D8B030D-6E8A-4147-A177-3AD203B41FA5}">
                      <a16:colId xmlns:a16="http://schemas.microsoft.com/office/drawing/2014/main" val="1114463863"/>
                    </a:ext>
                  </a:extLst>
                </a:gridCol>
                <a:gridCol w="501073">
                  <a:extLst>
                    <a:ext uri="{9D8B030D-6E8A-4147-A177-3AD203B41FA5}">
                      <a16:colId xmlns:a16="http://schemas.microsoft.com/office/drawing/2014/main" val="1939299873"/>
                    </a:ext>
                  </a:extLst>
                </a:gridCol>
                <a:gridCol w="501073">
                  <a:extLst>
                    <a:ext uri="{9D8B030D-6E8A-4147-A177-3AD203B41FA5}">
                      <a16:colId xmlns:a16="http://schemas.microsoft.com/office/drawing/2014/main" val="3363303075"/>
                    </a:ext>
                  </a:extLst>
                </a:gridCol>
                <a:gridCol w="459318">
                  <a:extLst>
                    <a:ext uri="{9D8B030D-6E8A-4147-A177-3AD203B41FA5}">
                      <a16:colId xmlns:a16="http://schemas.microsoft.com/office/drawing/2014/main" val="2887555675"/>
                    </a:ext>
                  </a:extLst>
                </a:gridCol>
                <a:gridCol w="501073">
                  <a:extLst>
                    <a:ext uri="{9D8B030D-6E8A-4147-A177-3AD203B41FA5}">
                      <a16:colId xmlns:a16="http://schemas.microsoft.com/office/drawing/2014/main" val="2877923277"/>
                    </a:ext>
                  </a:extLst>
                </a:gridCol>
                <a:gridCol w="501073">
                  <a:extLst>
                    <a:ext uri="{9D8B030D-6E8A-4147-A177-3AD203B41FA5}">
                      <a16:colId xmlns:a16="http://schemas.microsoft.com/office/drawing/2014/main" val="1042732534"/>
                    </a:ext>
                  </a:extLst>
                </a:gridCol>
                <a:gridCol w="501073">
                  <a:extLst>
                    <a:ext uri="{9D8B030D-6E8A-4147-A177-3AD203B41FA5}">
                      <a16:colId xmlns:a16="http://schemas.microsoft.com/office/drawing/2014/main" val="1470187543"/>
                    </a:ext>
                  </a:extLst>
                </a:gridCol>
                <a:gridCol w="459318">
                  <a:extLst>
                    <a:ext uri="{9D8B030D-6E8A-4147-A177-3AD203B41FA5}">
                      <a16:colId xmlns:a16="http://schemas.microsoft.com/office/drawing/2014/main" val="1151966114"/>
                    </a:ext>
                  </a:extLst>
                </a:gridCol>
                <a:gridCol w="501073">
                  <a:extLst>
                    <a:ext uri="{9D8B030D-6E8A-4147-A177-3AD203B41FA5}">
                      <a16:colId xmlns:a16="http://schemas.microsoft.com/office/drawing/2014/main" val="150292930"/>
                    </a:ext>
                  </a:extLst>
                </a:gridCol>
                <a:gridCol w="501073">
                  <a:extLst>
                    <a:ext uri="{9D8B030D-6E8A-4147-A177-3AD203B41FA5}">
                      <a16:colId xmlns:a16="http://schemas.microsoft.com/office/drawing/2014/main" val="3977171704"/>
                    </a:ext>
                  </a:extLst>
                </a:gridCol>
                <a:gridCol w="501073">
                  <a:extLst>
                    <a:ext uri="{9D8B030D-6E8A-4147-A177-3AD203B41FA5}">
                      <a16:colId xmlns:a16="http://schemas.microsoft.com/office/drawing/2014/main" val="1670908483"/>
                    </a:ext>
                  </a:extLst>
                </a:gridCol>
                <a:gridCol w="438439">
                  <a:extLst>
                    <a:ext uri="{9D8B030D-6E8A-4147-A177-3AD203B41FA5}">
                      <a16:colId xmlns:a16="http://schemas.microsoft.com/office/drawing/2014/main" val="2766143335"/>
                    </a:ext>
                  </a:extLst>
                </a:gridCol>
              </a:tblGrid>
              <a:tr h="199827">
                <a:tc gridSpan="4">
                  <a:txBody>
                    <a:bodyPr/>
                    <a:lstStyle/>
                    <a:p>
                      <a:pPr algn="ctr" fontAlgn="b"/>
                      <a:r>
                        <a:rPr lang="en-US" sz="1000" u="none" strike="noStrike" dirty="0">
                          <a:effectLst/>
                        </a:rPr>
                        <a:t>Output Voltage C=4.7mH</a:t>
                      </a:r>
                      <a:endParaRPr lang="en-US" sz="1000" b="0" i="0" u="none" strike="noStrike" dirty="0">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tc gridSpan="3">
                  <a:txBody>
                    <a:bodyPr/>
                    <a:lstStyle/>
                    <a:p>
                      <a:pPr algn="ctr" fontAlgn="b"/>
                      <a:r>
                        <a:rPr lang="en-US" sz="1000" u="none" strike="noStrike">
                          <a:effectLst/>
                        </a:rPr>
                        <a:t>Output Voltage C= 1mH</a:t>
                      </a:r>
                      <a:endParaRPr lang="en-US" sz="1000" b="0" i="0" u="none" strike="noStrike">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tc gridSpan="3">
                  <a:txBody>
                    <a:bodyPr/>
                    <a:lstStyle/>
                    <a:p>
                      <a:pPr algn="ctr" fontAlgn="b"/>
                      <a:r>
                        <a:rPr lang="en-US" sz="1000" u="none" strike="noStrike">
                          <a:effectLst/>
                        </a:rPr>
                        <a:t>Output Voltage C= 2.2mH</a:t>
                      </a:r>
                      <a:endParaRPr lang="en-US" sz="1000" b="0" i="0" u="none" strike="noStrike">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3884656066"/>
                  </a:ext>
                </a:extLst>
              </a:tr>
              <a:tr h="199827">
                <a:tc>
                  <a:txBody>
                    <a:bodyPr/>
                    <a:lstStyle/>
                    <a:p>
                      <a:pPr algn="l" fontAlgn="b"/>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Expected</a:t>
                      </a:r>
                      <a:endParaRPr lang="en-US" sz="1000" b="0" i="0" u="none" strike="noStrike">
                        <a:solidFill>
                          <a:srgbClr val="000000"/>
                        </a:solidFill>
                        <a:effectLst/>
                        <a:latin typeface="Calibri" panose="020F0502020204030204" pitchFamily="34" charset="0"/>
                      </a:endParaRPr>
                    </a:p>
                  </a:txBody>
                  <a:tcPr marL="8854" marR="8854" marT="8854" marB="0" anchor="b"/>
                </a:tc>
                <a:tc gridSpan="2">
                  <a:txBody>
                    <a:bodyPr/>
                    <a:lstStyle/>
                    <a:p>
                      <a:pPr algn="ctr" fontAlgn="b"/>
                      <a:r>
                        <a:rPr lang="en-US" sz="1000" u="none" strike="noStrike">
                          <a:effectLst/>
                        </a:rPr>
                        <a:t>Measured</a:t>
                      </a:r>
                      <a:endParaRPr lang="en-US" sz="1000" b="0" i="0" u="none" strike="noStrike">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Expected</a:t>
                      </a:r>
                      <a:endParaRPr lang="en-US" sz="1000" b="0" i="0" u="none" strike="noStrike">
                        <a:solidFill>
                          <a:srgbClr val="000000"/>
                        </a:solidFill>
                        <a:effectLst/>
                        <a:latin typeface="Calibri" panose="020F0502020204030204" pitchFamily="34" charset="0"/>
                      </a:endParaRPr>
                    </a:p>
                  </a:txBody>
                  <a:tcPr marL="8854" marR="8854" marT="8854" marB="0" anchor="b"/>
                </a:tc>
                <a:tc gridSpan="2">
                  <a:txBody>
                    <a:bodyPr/>
                    <a:lstStyle/>
                    <a:p>
                      <a:pPr algn="ctr" fontAlgn="b"/>
                      <a:r>
                        <a:rPr lang="en-US" sz="1000" u="none" strike="noStrike">
                          <a:effectLst/>
                        </a:rPr>
                        <a:t>Measured</a:t>
                      </a:r>
                      <a:endParaRPr lang="en-US" sz="1000" b="0" i="0" u="none" strike="noStrike">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Expected</a:t>
                      </a:r>
                      <a:endParaRPr lang="en-US" sz="1000" b="0" i="0" u="none" strike="noStrike">
                        <a:solidFill>
                          <a:srgbClr val="000000"/>
                        </a:solidFill>
                        <a:effectLst/>
                        <a:latin typeface="Calibri" panose="020F0502020204030204" pitchFamily="34" charset="0"/>
                      </a:endParaRPr>
                    </a:p>
                  </a:txBody>
                  <a:tcPr marL="8854" marR="8854" marT="8854" marB="0" anchor="b"/>
                </a:tc>
                <a:tc gridSpan="2">
                  <a:txBody>
                    <a:bodyPr/>
                    <a:lstStyle/>
                    <a:p>
                      <a:pPr algn="ctr" fontAlgn="b"/>
                      <a:r>
                        <a:rPr lang="en-US" sz="1000" u="none" strike="noStrike">
                          <a:effectLst/>
                        </a:rPr>
                        <a:t>Measured</a:t>
                      </a:r>
                      <a:endParaRPr lang="en-US" sz="1000" b="0" i="0" u="none" strike="noStrike">
                        <a:solidFill>
                          <a:srgbClr val="000000"/>
                        </a:solidFill>
                        <a:effectLst/>
                        <a:latin typeface="Calibri" panose="020F0502020204030204" pitchFamily="34" charset="0"/>
                      </a:endParaRPr>
                    </a:p>
                  </a:txBody>
                  <a:tcPr marL="8854" marR="8854" marT="8854" marB="0" anchor="b"/>
                </a:tc>
                <a:tc hMerge="1">
                  <a:txBody>
                    <a:bodyPr/>
                    <a:lstStyle/>
                    <a:p>
                      <a:endParaRPr lang="en-US"/>
                    </a:p>
                  </a:txBody>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1780255975"/>
                  </a:ext>
                </a:extLst>
              </a:tr>
              <a:tr h="598495">
                <a:tc>
                  <a:txBody>
                    <a:bodyPr/>
                    <a:lstStyle/>
                    <a:p>
                      <a:pPr algn="l" fontAlgn="b"/>
                      <a:r>
                        <a:rPr lang="en-US" sz="1000" u="none" strike="noStrike">
                          <a:effectLst/>
                        </a:rPr>
                        <a:t>Frequency</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Input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 Error</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Input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 Error</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Input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ctr" fontAlgn="b"/>
                      <a:r>
                        <a:rPr lang="en-US" sz="1000" u="none" strike="noStrike">
                          <a:effectLst/>
                        </a:rPr>
                        <a:t>Output Voltage (mV)</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l" fontAlgn="b"/>
                      <a:r>
                        <a:rPr lang="en-US" sz="1000" u="none" strike="noStrike">
                          <a:effectLst/>
                        </a:rPr>
                        <a:t>% Error</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1615724167"/>
                  </a:ext>
                </a:extLst>
              </a:tr>
              <a:tr h="388682">
                <a:tc>
                  <a:txBody>
                    <a:bodyPr/>
                    <a:lstStyle/>
                    <a:p>
                      <a:pPr algn="r"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5.92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33.6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467.57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22.4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1677.78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2.77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23.2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737.55</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2231997831"/>
                  </a:ext>
                </a:extLst>
              </a:tr>
              <a:tr h="199827">
                <a:tc>
                  <a:txBody>
                    <a:bodyPr/>
                    <a:lstStyle/>
                    <a:p>
                      <a:pPr algn="r" fontAlgn="b"/>
                      <a:r>
                        <a:rPr lang="en-US" sz="1000" u="none" strike="noStrike">
                          <a:effectLst/>
                        </a:rPr>
                        <a:t>50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29.5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23.2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21.36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6.29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65.2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936.57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13.8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443.48</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2940680919"/>
                  </a:ext>
                </a:extLst>
              </a:tr>
              <a:tr h="199827">
                <a:tc>
                  <a:txBody>
                    <a:bodyPr/>
                    <a:lstStyle/>
                    <a:p>
                      <a:pPr algn="r" fontAlgn="b"/>
                      <a:r>
                        <a:rPr lang="en-US" sz="1000" u="none" strike="noStrike">
                          <a:effectLst/>
                        </a:rPr>
                        <a:t>100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59.1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103.05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58.4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363.49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27.6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83.2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201.45</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1077716616"/>
                  </a:ext>
                </a:extLst>
              </a:tr>
              <a:tr h="199827">
                <a:tc>
                  <a:txBody>
                    <a:bodyPr/>
                    <a:lstStyle/>
                    <a:p>
                      <a:pPr algn="r" fontAlgn="b"/>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130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10.17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25.1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64.8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158.17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55.3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30.20</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2538340667"/>
                  </a:ext>
                </a:extLst>
              </a:tr>
              <a:tr h="199827">
                <a:tc>
                  <a:txBody>
                    <a:bodyPr/>
                    <a:lstStyle/>
                    <a:p>
                      <a:pPr algn="r" fontAlgn="b"/>
                      <a:r>
                        <a:rPr lang="en-US" sz="1000" u="none" strike="noStrike">
                          <a:effectLst/>
                        </a:rPr>
                        <a:t>300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177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166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6.21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37.6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38.30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82.9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75.2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9.29</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628165862"/>
                  </a:ext>
                </a:extLst>
              </a:tr>
              <a:tr h="199827">
                <a:tc>
                  <a:txBody>
                    <a:bodyPr/>
                    <a:lstStyle/>
                    <a:p>
                      <a:pPr algn="r" fontAlgn="b"/>
                      <a:r>
                        <a:rPr lang="en-US" sz="1000" u="none" strike="noStrike">
                          <a:effectLst/>
                        </a:rPr>
                        <a:t>700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406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40.89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82.6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6.14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193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136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29.53</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903684106"/>
                  </a:ext>
                </a:extLst>
              </a:tr>
              <a:tr h="199827">
                <a:tc>
                  <a:txBody>
                    <a:bodyPr/>
                    <a:lstStyle/>
                    <a:p>
                      <a:pPr algn="r" fontAlgn="b"/>
                      <a:r>
                        <a:rPr lang="en-US" sz="1000" u="none" strike="noStrike">
                          <a:effectLst/>
                        </a:rPr>
                        <a:t>800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461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268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41.87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12.87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134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39.09</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67951417"/>
                  </a:ext>
                </a:extLst>
              </a:tr>
              <a:tr h="199827">
                <a:tc>
                  <a:txBody>
                    <a:bodyPr/>
                    <a:lstStyle/>
                    <a:p>
                      <a:pPr algn="r" fontAlgn="b"/>
                      <a:r>
                        <a:rPr lang="en-US" sz="1000" u="none" strike="noStrike">
                          <a:effectLst/>
                        </a:rPr>
                        <a:t>900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514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284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44.75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11.50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247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148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40.08</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4262472729"/>
                  </a:ext>
                </a:extLst>
              </a:tr>
              <a:tr h="199827">
                <a:tc>
                  <a:txBody>
                    <a:bodyPr/>
                    <a:lstStyle/>
                    <a:p>
                      <a:pPr algn="r" fontAlgn="b"/>
                      <a:r>
                        <a:rPr lang="en-US" sz="1000" u="none" strike="noStrike">
                          <a:effectLst/>
                        </a:rPr>
                        <a:t>1000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566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50.53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8.73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274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178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35.04</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1153585092"/>
                  </a:ext>
                </a:extLst>
              </a:tr>
              <a:tr h="199827">
                <a:tc>
                  <a:txBody>
                    <a:bodyPr/>
                    <a:lstStyle/>
                    <a:p>
                      <a:pPr algn="r" fontAlgn="b"/>
                      <a:r>
                        <a:rPr lang="en-US" sz="1000" u="none" strike="noStrike">
                          <a:effectLst/>
                        </a:rPr>
                        <a:t>2000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1002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52.10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250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190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24.00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535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260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51.40</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3499248654"/>
                  </a:ext>
                </a:extLst>
              </a:tr>
              <a:tr h="199827">
                <a:tc>
                  <a:txBody>
                    <a:bodyPr/>
                    <a:lstStyle/>
                    <a:p>
                      <a:pPr algn="r" fontAlgn="b"/>
                      <a:r>
                        <a:rPr lang="en-US" sz="1000" u="none" strike="noStrike">
                          <a:effectLst/>
                        </a:rPr>
                        <a:t>6000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1740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44.83</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707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336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52.48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600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53.13</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1015028676"/>
                  </a:ext>
                </a:extLst>
              </a:tr>
              <a:tr h="199827">
                <a:tc>
                  <a:txBody>
                    <a:bodyPr/>
                    <a:lstStyle/>
                    <a:p>
                      <a:pPr algn="r" fontAlgn="b"/>
                      <a:r>
                        <a:rPr lang="en-US" sz="1000" u="none" strike="noStrike">
                          <a:effectLst/>
                        </a:rPr>
                        <a:t>7000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1800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99.94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805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376</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53.29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1390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48.20</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549157475"/>
                  </a:ext>
                </a:extLst>
              </a:tr>
              <a:tr h="199827">
                <a:tc>
                  <a:txBody>
                    <a:bodyPr/>
                    <a:lstStyle/>
                    <a:p>
                      <a:pPr algn="r" fontAlgn="b"/>
                      <a:r>
                        <a:rPr lang="en-US" sz="1000" u="none" strike="noStrike">
                          <a:effectLst/>
                        </a:rPr>
                        <a:t>8000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1840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41.30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898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424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52.78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1480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760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48.65</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2116874316"/>
                  </a:ext>
                </a:extLst>
              </a:tr>
              <a:tr h="199827">
                <a:tc>
                  <a:txBody>
                    <a:bodyPr/>
                    <a:lstStyle/>
                    <a:p>
                      <a:pPr algn="r" fontAlgn="b"/>
                      <a:r>
                        <a:rPr lang="en-US" sz="1000" u="none" strike="noStrike">
                          <a:effectLst/>
                        </a:rPr>
                        <a:t>9000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1870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40.11</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987</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464</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52.99</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1560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46.15</a:t>
                      </a:r>
                      <a:endParaRPr lang="en-US" sz="1000" b="0" i="0" u="none" strike="noStrike">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3172877060"/>
                  </a:ext>
                </a:extLst>
              </a:tr>
              <a:tr h="199827">
                <a:tc>
                  <a:txBody>
                    <a:bodyPr/>
                    <a:lstStyle/>
                    <a:p>
                      <a:pPr algn="r" fontAlgn="b"/>
                      <a:r>
                        <a:rPr lang="en-US" sz="1000" u="none" strike="noStrike">
                          <a:effectLst/>
                        </a:rPr>
                        <a:t>10000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1890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1220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1140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39.68</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1070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980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512</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52.15</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1620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1100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a:effectLst/>
                        </a:rPr>
                        <a:t>880</a:t>
                      </a:r>
                      <a:endParaRPr lang="en-US" sz="1000" b="0" i="0" u="none" strike="noStrike">
                        <a:solidFill>
                          <a:srgbClr val="000000"/>
                        </a:solidFill>
                        <a:effectLst/>
                        <a:latin typeface="Calibri" panose="020F0502020204030204" pitchFamily="34" charset="0"/>
                      </a:endParaRPr>
                    </a:p>
                  </a:txBody>
                  <a:tcPr marL="8854" marR="8854" marT="8854" marB="0" anchor="b"/>
                </a:tc>
                <a:tc>
                  <a:txBody>
                    <a:bodyPr/>
                    <a:lstStyle/>
                    <a:p>
                      <a:pPr algn="r" fontAlgn="b"/>
                      <a:r>
                        <a:rPr lang="en-US" sz="1000" u="none" strike="noStrike" dirty="0">
                          <a:effectLst/>
                        </a:rPr>
                        <a:t>45.68</a:t>
                      </a:r>
                      <a:endParaRPr lang="en-US" sz="1000" b="0" i="0" u="none" strike="noStrike" dirty="0">
                        <a:solidFill>
                          <a:srgbClr val="000000"/>
                        </a:solidFill>
                        <a:effectLst/>
                        <a:latin typeface="Calibri" panose="020F0502020204030204" pitchFamily="34" charset="0"/>
                      </a:endParaRPr>
                    </a:p>
                  </a:txBody>
                  <a:tcPr marL="8854" marR="8854" marT="8854" marB="0" anchor="b"/>
                </a:tc>
                <a:extLst>
                  <a:ext uri="{0D108BD9-81ED-4DB2-BD59-A6C34878D82A}">
                    <a16:rowId xmlns:a16="http://schemas.microsoft.com/office/drawing/2014/main" val="2336254824"/>
                  </a:ext>
                </a:extLst>
              </a:tr>
            </a:tbl>
          </a:graphicData>
        </a:graphic>
      </p:graphicFrame>
      <p:graphicFrame>
        <p:nvGraphicFramePr>
          <p:cNvPr id="7" name="Chart 6">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151477296"/>
              </p:ext>
            </p:extLst>
          </p:nvPr>
        </p:nvGraphicFramePr>
        <p:xfrm>
          <a:off x="6757307" y="2951359"/>
          <a:ext cx="5051516" cy="3223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5295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1AB-BD3D-4F0A-B5E3-E83660CA614C}"/>
              </a:ext>
            </a:extLst>
          </p:cNvPr>
          <p:cNvSpPr>
            <a:spLocks noGrp="1"/>
          </p:cNvSpPr>
          <p:nvPr>
            <p:ph type="title"/>
          </p:nvPr>
        </p:nvSpPr>
        <p:spPr/>
        <p:txBody>
          <a:bodyPr/>
          <a:lstStyle/>
          <a:p>
            <a:r>
              <a:rPr lang="en-US" dirty="0"/>
              <a:t>Lab 13- RL Lab</a:t>
            </a:r>
          </a:p>
        </p:txBody>
      </p:sp>
      <p:sp>
        <p:nvSpPr>
          <p:cNvPr id="3" name="Content Placeholder 2">
            <a:extLst>
              <a:ext uri="{FF2B5EF4-FFF2-40B4-BE49-F238E27FC236}">
                <a16:creationId xmlns:a16="http://schemas.microsoft.com/office/drawing/2014/main" id="{29B4ED55-35C3-4AEA-B2D4-C5358B4241F4}"/>
              </a:ext>
            </a:extLst>
          </p:cNvPr>
          <p:cNvSpPr>
            <a:spLocks noGrp="1"/>
          </p:cNvSpPr>
          <p:nvPr>
            <p:ph idx="1"/>
          </p:nvPr>
        </p:nvSpPr>
        <p:spPr/>
        <p:txBody>
          <a:bodyPr/>
          <a:lstStyle/>
          <a:p>
            <a:r>
              <a:rPr lang="en-US" u="sng" dirty="0"/>
              <a:t>Observation</a:t>
            </a:r>
          </a:p>
          <a:p>
            <a:pPr lvl="1"/>
            <a:r>
              <a:rPr lang="en-US" dirty="0"/>
              <a:t>This lab was identical to lab 11 except instead of a capacitor we used an inductor. So it was not too hard to set the circuit up and get the input and output voltages off of the oscilloscope. The numbers that we got though were pretty far off on a lot of them. Not sure if its because of the noise or interference that happens with an Inductor versus a capacitor or if that’s even a thing. But on the previous slide you can see the percent error that we calculated and there were only a few that were less than 10 % error, but lots that were over 100% error. </a:t>
            </a:r>
          </a:p>
        </p:txBody>
      </p:sp>
    </p:spTree>
    <p:extLst>
      <p:ext uri="{BB962C8B-B14F-4D97-AF65-F5344CB8AC3E}">
        <p14:creationId xmlns:p14="http://schemas.microsoft.com/office/powerpoint/2010/main" val="614228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87D7-8EC4-4DB7-B4F5-FEFCC4F493EE}"/>
              </a:ext>
            </a:extLst>
          </p:cNvPr>
          <p:cNvSpPr>
            <a:spLocks noGrp="1"/>
          </p:cNvSpPr>
          <p:nvPr>
            <p:ph type="title"/>
          </p:nvPr>
        </p:nvSpPr>
        <p:spPr/>
        <p:txBody>
          <a:bodyPr/>
          <a:lstStyle/>
          <a:p>
            <a:r>
              <a:rPr lang="en-US" dirty="0"/>
              <a:t>Lab 1-Resistor Variability</a:t>
            </a:r>
          </a:p>
        </p:txBody>
      </p:sp>
      <p:sp>
        <p:nvSpPr>
          <p:cNvPr id="24" name="Content Placeholder 23">
            <a:extLst>
              <a:ext uri="{FF2B5EF4-FFF2-40B4-BE49-F238E27FC236}">
                <a16:creationId xmlns:a16="http://schemas.microsoft.com/office/drawing/2014/main" id="{A560106C-5C72-4DB0-AB53-1CD658B95451}"/>
              </a:ext>
            </a:extLst>
          </p:cNvPr>
          <p:cNvSpPr>
            <a:spLocks noGrp="1"/>
          </p:cNvSpPr>
          <p:nvPr>
            <p:ph idx="1"/>
          </p:nvPr>
        </p:nvSpPr>
        <p:spPr>
          <a:xfrm>
            <a:off x="1141412" y="2249486"/>
            <a:ext cx="9905999" cy="3989995"/>
          </a:xfrm>
        </p:spPr>
        <p:txBody>
          <a:bodyPr>
            <a:normAutofit/>
          </a:bodyPr>
          <a:lstStyle/>
          <a:p>
            <a:endParaRPr lang="en-US" dirty="0"/>
          </a:p>
          <a:p>
            <a:endParaRPr lang="en-US" dirty="0"/>
          </a:p>
          <a:p>
            <a:endParaRPr lang="en-US" dirty="0"/>
          </a:p>
          <a:p>
            <a:endParaRPr lang="en-US" dirty="0"/>
          </a:p>
          <a:p>
            <a:pPr marL="0" indent="0">
              <a:buNone/>
            </a:pPr>
            <a:endParaRPr lang="en-US" dirty="0"/>
          </a:p>
          <a:p>
            <a:endParaRPr lang="en-US" dirty="0"/>
          </a:p>
          <a:p>
            <a:r>
              <a:rPr lang="en-US" dirty="0"/>
              <a:t>The plot of the 20 resistors to show </a:t>
            </a:r>
            <a:r>
              <a:rPr lang="en-US" dirty="0" err="1"/>
              <a:t>variablitlity</a:t>
            </a:r>
            <a:r>
              <a:rPr lang="en-US" dirty="0"/>
              <a:t> and the data in Excel</a:t>
            </a:r>
          </a:p>
        </p:txBody>
      </p:sp>
      <p:graphicFrame>
        <p:nvGraphicFramePr>
          <p:cNvPr id="14" name="Chart 13">
            <a:extLst>
              <a:ext uri="{FF2B5EF4-FFF2-40B4-BE49-F238E27FC236}">
                <a16:creationId xmlns:a16="http://schemas.microsoft.com/office/drawing/2014/main" id="{0FF5EAAB-35A7-4858-8C83-B907491ACCFF}"/>
              </a:ext>
            </a:extLst>
          </p:cNvPr>
          <p:cNvGraphicFramePr>
            <a:graphicFrameLocks/>
          </p:cNvGraphicFramePr>
          <p:nvPr>
            <p:extLst>
              <p:ext uri="{D42A27DB-BD31-4B8C-83A1-F6EECF244321}">
                <p14:modId xmlns:p14="http://schemas.microsoft.com/office/powerpoint/2010/main" val="372970370"/>
              </p:ext>
            </p:extLst>
          </p:nvPr>
        </p:nvGraphicFramePr>
        <p:xfrm>
          <a:off x="1141412" y="1887716"/>
          <a:ext cx="5832563" cy="36335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ble 20">
            <a:extLst>
              <a:ext uri="{FF2B5EF4-FFF2-40B4-BE49-F238E27FC236}">
                <a16:creationId xmlns:a16="http://schemas.microsoft.com/office/drawing/2014/main" id="{C76BC107-7253-48DC-8187-B3AAA1845975}"/>
              </a:ext>
            </a:extLst>
          </p:cNvPr>
          <p:cNvGraphicFramePr>
            <a:graphicFrameLocks noGrp="1"/>
          </p:cNvGraphicFramePr>
          <p:nvPr>
            <p:extLst>
              <p:ext uri="{D42A27DB-BD31-4B8C-83A1-F6EECF244321}">
                <p14:modId xmlns:p14="http://schemas.microsoft.com/office/powerpoint/2010/main" val="755646338"/>
              </p:ext>
            </p:extLst>
          </p:nvPr>
        </p:nvGraphicFramePr>
        <p:xfrm>
          <a:off x="7169376" y="1979529"/>
          <a:ext cx="1489166" cy="3541704"/>
        </p:xfrm>
        <a:graphic>
          <a:graphicData uri="http://schemas.openxmlformats.org/drawingml/2006/table">
            <a:tbl>
              <a:tblPr>
                <a:tableStyleId>{5C22544A-7EE6-4342-B048-85BDC9FD1C3A}</a:tableStyleId>
              </a:tblPr>
              <a:tblGrid>
                <a:gridCol w="687977">
                  <a:extLst>
                    <a:ext uri="{9D8B030D-6E8A-4147-A177-3AD203B41FA5}">
                      <a16:colId xmlns:a16="http://schemas.microsoft.com/office/drawing/2014/main" val="4199621663"/>
                    </a:ext>
                  </a:extLst>
                </a:gridCol>
                <a:gridCol w="461554">
                  <a:extLst>
                    <a:ext uri="{9D8B030D-6E8A-4147-A177-3AD203B41FA5}">
                      <a16:colId xmlns:a16="http://schemas.microsoft.com/office/drawing/2014/main" val="117154551"/>
                    </a:ext>
                  </a:extLst>
                </a:gridCol>
                <a:gridCol w="339635">
                  <a:extLst>
                    <a:ext uri="{9D8B030D-6E8A-4147-A177-3AD203B41FA5}">
                      <a16:colId xmlns:a16="http://schemas.microsoft.com/office/drawing/2014/main" val="1340395721"/>
                    </a:ext>
                  </a:extLst>
                </a:gridCol>
              </a:tblGrid>
              <a:tr h="147571">
                <a:tc>
                  <a:txBody>
                    <a:bodyPr/>
                    <a:lstStyle/>
                    <a:p>
                      <a:pPr algn="ctr" fontAlgn="ct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990.9</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994201650"/>
                  </a:ext>
                </a:extLst>
              </a:tr>
              <a:tr h="147571">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995.8</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885388640"/>
                  </a:ext>
                </a:extLst>
              </a:tr>
              <a:tr h="147571">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1005.2</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102910959"/>
                  </a:ext>
                </a:extLst>
              </a:tr>
              <a:tr h="147571">
                <a:tc>
                  <a:txBody>
                    <a:bodyPr/>
                    <a:lstStyle/>
                    <a:p>
                      <a:pPr algn="ctr" fontAlgn="ct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984.6</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596719296"/>
                  </a:ext>
                </a:extLst>
              </a:tr>
              <a:tr h="147571">
                <a:tc>
                  <a:txBody>
                    <a:bodyPr/>
                    <a:lstStyle/>
                    <a:p>
                      <a:pPr algn="ctr" fontAlgn="ct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982.7</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002324783"/>
                  </a:ext>
                </a:extLst>
              </a:tr>
              <a:tr h="147571">
                <a:tc>
                  <a:txBody>
                    <a:bodyPr/>
                    <a:lstStyle/>
                    <a:p>
                      <a:pPr algn="ctr" fontAlgn="ctr"/>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dirty="0">
                          <a:effectLst/>
                        </a:rPr>
                        <a:t>991.5</a:t>
                      </a:r>
                      <a:endParaRPr lang="en-US" sz="900" b="0" i="0" u="none" strike="noStrike" dirty="0">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702377927"/>
                  </a:ext>
                </a:extLst>
              </a:tr>
              <a:tr h="147571">
                <a:tc>
                  <a:txBody>
                    <a:bodyPr/>
                    <a:lstStyle/>
                    <a:p>
                      <a:pPr algn="ctr" fontAlgn="ct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980.9</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754753590"/>
                  </a:ext>
                </a:extLst>
              </a:tr>
              <a:tr h="147571">
                <a:tc>
                  <a:txBody>
                    <a:bodyPr/>
                    <a:lstStyle/>
                    <a:p>
                      <a:pPr algn="ctr" fontAlgn="ctr"/>
                      <a:r>
                        <a:rPr lang="en-US" sz="900" u="none" strike="noStrike">
                          <a:effectLst/>
                        </a:rPr>
                        <a:t>8</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1002.9</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298226600"/>
                  </a:ext>
                </a:extLst>
              </a:tr>
              <a:tr h="147571">
                <a:tc>
                  <a:txBody>
                    <a:bodyPr/>
                    <a:lstStyle/>
                    <a:p>
                      <a:pPr algn="ctr" fontAlgn="ctr"/>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990.1</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357830413"/>
                  </a:ext>
                </a:extLst>
              </a:tr>
              <a:tr h="147571">
                <a:tc>
                  <a:txBody>
                    <a:bodyPr/>
                    <a:lstStyle/>
                    <a:p>
                      <a:pPr algn="ctr" fontAlgn="ctr"/>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987.1</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3309977979"/>
                  </a:ext>
                </a:extLst>
              </a:tr>
              <a:tr h="147571">
                <a:tc>
                  <a:txBody>
                    <a:bodyPr/>
                    <a:lstStyle/>
                    <a:p>
                      <a:pPr algn="ctr" fontAlgn="ctr"/>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1001.8</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623800998"/>
                  </a:ext>
                </a:extLst>
              </a:tr>
              <a:tr h="147571">
                <a:tc>
                  <a:txBody>
                    <a:bodyPr/>
                    <a:lstStyle/>
                    <a:p>
                      <a:pPr algn="ctr" fontAlgn="ctr"/>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986.2</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17659786"/>
                  </a:ext>
                </a:extLst>
              </a:tr>
              <a:tr h="147571">
                <a:tc>
                  <a:txBody>
                    <a:bodyPr/>
                    <a:lstStyle/>
                    <a:p>
                      <a:pPr algn="ctr" fontAlgn="ctr"/>
                      <a:r>
                        <a:rPr lang="en-US" sz="900" u="none" strike="noStrike">
                          <a:effectLst/>
                        </a:rPr>
                        <a:t>13</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992.1</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3659755543"/>
                  </a:ext>
                </a:extLst>
              </a:tr>
              <a:tr h="147571">
                <a:tc>
                  <a:txBody>
                    <a:bodyPr/>
                    <a:lstStyle/>
                    <a:p>
                      <a:pPr algn="ctr" fontAlgn="ctr"/>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990.8</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653774876"/>
                  </a:ext>
                </a:extLst>
              </a:tr>
              <a:tr h="147571">
                <a:tc>
                  <a:txBody>
                    <a:bodyPr/>
                    <a:lstStyle/>
                    <a:p>
                      <a:pPr algn="ctr" fontAlgn="ctr"/>
                      <a:r>
                        <a:rPr lang="en-US" sz="900" u="none" strike="noStrike">
                          <a:effectLst/>
                        </a:rPr>
                        <a:t>15</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1003.5</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5629006"/>
                  </a:ext>
                </a:extLst>
              </a:tr>
              <a:tr h="147571">
                <a:tc>
                  <a:txBody>
                    <a:bodyPr/>
                    <a:lstStyle/>
                    <a:p>
                      <a:pPr algn="ctr" fontAlgn="ctr"/>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989.1</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3873585287"/>
                  </a:ext>
                </a:extLst>
              </a:tr>
              <a:tr h="147571">
                <a:tc>
                  <a:txBody>
                    <a:bodyPr/>
                    <a:lstStyle/>
                    <a:p>
                      <a:pPr algn="ctr" fontAlgn="ctr"/>
                      <a:r>
                        <a:rPr lang="en-US" sz="900" u="none" strike="noStrike">
                          <a:effectLst/>
                        </a:rPr>
                        <a:t>17</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990.1</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443585615"/>
                  </a:ext>
                </a:extLst>
              </a:tr>
              <a:tr h="147571">
                <a:tc>
                  <a:txBody>
                    <a:bodyPr/>
                    <a:lstStyle/>
                    <a:p>
                      <a:pPr algn="ctr" fontAlgn="ctr"/>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979.2</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3599957164"/>
                  </a:ext>
                </a:extLst>
              </a:tr>
              <a:tr h="147571">
                <a:tc>
                  <a:txBody>
                    <a:bodyPr/>
                    <a:lstStyle/>
                    <a:p>
                      <a:pPr algn="ctr" fontAlgn="ctr"/>
                      <a:r>
                        <a:rPr lang="en-US" sz="900" u="none" strike="noStrike">
                          <a:effectLst/>
                        </a:rPr>
                        <a:t>19</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994.9</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226357876"/>
                  </a:ext>
                </a:extLst>
              </a:tr>
              <a:tr h="147571">
                <a:tc>
                  <a:txBody>
                    <a:bodyPr/>
                    <a:lstStyle/>
                    <a:p>
                      <a:pPr algn="ctr" fontAlgn="ct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988.3</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730140718"/>
                  </a:ext>
                </a:extLst>
              </a:tr>
              <a:tr h="147571">
                <a:tc>
                  <a:txBody>
                    <a:bodyPr/>
                    <a:lstStyle/>
                    <a:p>
                      <a:pPr algn="ctr" fontAlgn="ctr"/>
                      <a:r>
                        <a:rPr lang="en-US" sz="900" u="none" strike="noStrike">
                          <a:effectLst/>
                        </a:rPr>
                        <a:t>Ave =</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991.4</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1811144966"/>
                  </a:ext>
                </a:extLst>
              </a:tr>
              <a:tr h="147571">
                <a:tc>
                  <a:txBody>
                    <a:bodyPr/>
                    <a:lstStyle/>
                    <a:p>
                      <a:pPr algn="ctr" fontAlgn="ctr"/>
                      <a:r>
                        <a:rPr lang="en-US" sz="900" u="none" strike="noStrike">
                          <a:effectLst/>
                        </a:rPr>
                        <a:t>Min =</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979.2</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140989469"/>
                  </a:ext>
                </a:extLst>
              </a:tr>
              <a:tr h="147571">
                <a:tc>
                  <a:txBody>
                    <a:bodyPr/>
                    <a:lstStyle/>
                    <a:p>
                      <a:pPr algn="ctr" fontAlgn="ctr"/>
                      <a:r>
                        <a:rPr lang="en-US" sz="900" u="none" strike="noStrike">
                          <a:effectLst/>
                        </a:rPr>
                        <a:t>Max =</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a:effectLst/>
                        </a:rPr>
                        <a:t>1005.2</a:t>
                      </a:r>
                      <a:endParaRPr lang="en-US" sz="900" b="0" i="0" u="none" strike="noStrike">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a:effectLst/>
                        </a:rPr>
                        <a:t>Ω</a:t>
                      </a:r>
                      <a:endParaRPr lang="el-GR" sz="900" b="0" i="0" u="none" strike="noStrike">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3455340274"/>
                  </a:ext>
                </a:extLst>
              </a:tr>
              <a:tr h="147571">
                <a:tc>
                  <a:txBody>
                    <a:bodyPr/>
                    <a:lstStyle/>
                    <a:p>
                      <a:pPr algn="ctr" fontAlgn="ctr"/>
                      <a:r>
                        <a:rPr lang="en-US" sz="900" u="none" strike="noStrike">
                          <a:effectLst/>
                        </a:rPr>
                        <a:t>Std dev =</a:t>
                      </a:r>
                      <a:endParaRPr lang="en-US" sz="900" b="0" i="0" u="none" strike="noStrike">
                        <a:solidFill>
                          <a:srgbClr val="000000"/>
                        </a:solidFill>
                        <a:effectLst/>
                        <a:latin typeface="Calibri" panose="020F0502020204030204" pitchFamily="34" charset="0"/>
                      </a:endParaRPr>
                    </a:p>
                  </a:txBody>
                  <a:tcPr marL="7379" marR="7379" marT="7379" marB="0" anchor="ctr"/>
                </a:tc>
                <a:tc>
                  <a:txBody>
                    <a:bodyPr/>
                    <a:lstStyle/>
                    <a:p>
                      <a:pPr algn="r" fontAlgn="b"/>
                      <a:r>
                        <a:rPr lang="en-US" sz="900" u="none" strike="noStrike" dirty="0">
                          <a:effectLst/>
                        </a:rPr>
                        <a:t>7.45</a:t>
                      </a:r>
                      <a:endParaRPr lang="en-US" sz="900" b="0" i="0" u="none" strike="noStrike" dirty="0">
                        <a:solidFill>
                          <a:srgbClr val="000000"/>
                        </a:solidFill>
                        <a:effectLst/>
                        <a:latin typeface="Calibri" panose="020F0502020204030204" pitchFamily="34" charset="0"/>
                      </a:endParaRPr>
                    </a:p>
                  </a:txBody>
                  <a:tcPr marL="7379" marR="7379" marT="7379" marB="0" anchor="b"/>
                </a:tc>
                <a:tc>
                  <a:txBody>
                    <a:bodyPr/>
                    <a:lstStyle/>
                    <a:p>
                      <a:pPr algn="ctr" fontAlgn="ctr"/>
                      <a:r>
                        <a:rPr lang="el-GR" sz="900" u="none" strike="noStrike" dirty="0">
                          <a:effectLst/>
                        </a:rPr>
                        <a:t>Ω</a:t>
                      </a:r>
                      <a:endParaRPr lang="el-GR" sz="900" b="0" i="0" u="none" strike="noStrike" dirty="0">
                        <a:solidFill>
                          <a:srgbClr val="000000"/>
                        </a:solidFill>
                        <a:effectLst/>
                        <a:latin typeface="Calibri" panose="020F0502020204030204" pitchFamily="34" charset="0"/>
                      </a:endParaRPr>
                    </a:p>
                  </a:txBody>
                  <a:tcPr marL="7379" marR="7379" marT="7379" marB="0" anchor="ctr"/>
                </a:tc>
                <a:extLst>
                  <a:ext uri="{0D108BD9-81ED-4DB2-BD59-A6C34878D82A}">
                    <a16:rowId xmlns:a16="http://schemas.microsoft.com/office/drawing/2014/main" val="2005371356"/>
                  </a:ext>
                </a:extLst>
              </a:tr>
            </a:tbl>
          </a:graphicData>
        </a:graphic>
      </p:graphicFrame>
      <p:graphicFrame>
        <p:nvGraphicFramePr>
          <p:cNvPr id="22" name="Table 21">
            <a:extLst>
              <a:ext uri="{FF2B5EF4-FFF2-40B4-BE49-F238E27FC236}">
                <a16:creationId xmlns:a16="http://schemas.microsoft.com/office/drawing/2014/main" id="{44E2DB3A-6902-467F-AF48-3E59B7689762}"/>
              </a:ext>
            </a:extLst>
          </p:cNvPr>
          <p:cNvGraphicFramePr>
            <a:graphicFrameLocks noGrp="1"/>
          </p:cNvGraphicFramePr>
          <p:nvPr>
            <p:extLst>
              <p:ext uri="{D42A27DB-BD31-4B8C-83A1-F6EECF244321}">
                <p14:modId xmlns:p14="http://schemas.microsoft.com/office/powerpoint/2010/main" val="208230425"/>
              </p:ext>
            </p:extLst>
          </p:nvPr>
        </p:nvGraphicFramePr>
        <p:xfrm>
          <a:off x="9015593" y="4949733"/>
          <a:ext cx="1511300" cy="571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124794278"/>
                    </a:ext>
                  </a:extLst>
                </a:gridCol>
                <a:gridCol w="609600">
                  <a:extLst>
                    <a:ext uri="{9D8B030D-6E8A-4147-A177-3AD203B41FA5}">
                      <a16:colId xmlns:a16="http://schemas.microsoft.com/office/drawing/2014/main" val="868610416"/>
                    </a:ext>
                  </a:extLst>
                </a:gridCol>
                <a:gridCol w="292100">
                  <a:extLst>
                    <a:ext uri="{9D8B030D-6E8A-4147-A177-3AD203B41FA5}">
                      <a16:colId xmlns:a16="http://schemas.microsoft.com/office/drawing/2014/main" val="2530132135"/>
                    </a:ext>
                  </a:extLst>
                </a:gridCol>
              </a:tblGrid>
              <a:tr h="190500">
                <a:tc gridSpan="2">
                  <a:txBody>
                    <a:bodyPr/>
                    <a:lstStyle/>
                    <a:p>
                      <a:pPr algn="l" fontAlgn="b"/>
                      <a:r>
                        <a:rPr lang="en-US" sz="1100" u="none" strike="noStrike">
                          <a:effectLst/>
                        </a:rPr>
                        <a:t>Tolerance</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079239"/>
                  </a:ext>
                </a:extLst>
              </a:tr>
              <a:tr h="190500">
                <a:tc>
                  <a:txBody>
                    <a:bodyPr/>
                    <a:lstStyle/>
                    <a:p>
                      <a:pPr algn="l" fontAlgn="b"/>
                      <a:r>
                        <a:rPr lang="en-US" sz="1100" u="none" strike="noStrike">
                          <a:effectLst/>
                        </a:rPr>
                        <a:t>High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a:effectLst/>
                        </a:rPr>
                        <a:t>Ω</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4383407"/>
                  </a:ext>
                </a:extLst>
              </a:tr>
              <a:tr h="190500">
                <a:tc>
                  <a:txBody>
                    <a:bodyPr/>
                    <a:lstStyle/>
                    <a:p>
                      <a:pPr algn="l" fontAlgn="b"/>
                      <a:r>
                        <a:rPr lang="en-US" sz="1100" u="none" strike="noStrike">
                          <a:effectLst/>
                        </a:rPr>
                        <a:t>Low</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950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u="none" strike="noStrike" dirty="0">
                          <a:effectLst/>
                        </a:rPr>
                        <a:t>Ω</a:t>
                      </a:r>
                      <a:endParaRPr lang="el-G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39671627"/>
                  </a:ext>
                </a:extLst>
              </a:tr>
            </a:tbl>
          </a:graphicData>
        </a:graphic>
      </p:graphicFrame>
    </p:spTree>
    <p:extLst>
      <p:ext uri="{BB962C8B-B14F-4D97-AF65-F5344CB8AC3E}">
        <p14:creationId xmlns:p14="http://schemas.microsoft.com/office/powerpoint/2010/main" val="1995912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E43D-880D-49F7-9639-C02066656B06}"/>
              </a:ext>
            </a:extLst>
          </p:cNvPr>
          <p:cNvSpPr>
            <a:spLocks noGrp="1"/>
          </p:cNvSpPr>
          <p:nvPr>
            <p:ph type="title"/>
          </p:nvPr>
        </p:nvSpPr>
        <p:spPr/>
        <p:txBody>
          <a:bodyPr/>
          <a:lstStyle/>
          <a:p>
            <a:r>
              <a:rPr lang="en-US" dirty="0"/>
              <a:t>Lab 1-Resistor Variability</a:t>
            </a:r>
          </a:p>
        </p:txBody>
      </p:sp>
      <p:pic>
        <p:nvPicPr>
          <p:cNvPr id="4" name="Content Placeholder 12" descr="A screenshot of a cell phone&#10;&#10;Description automatically generated">
            <a:extLst>
              <a:ext uri="{FF2B5EF4-FFF2-40B4-BE49-F238E27FC236}">
                <a16:creationId xmlns:a16="http://schemas.microsoft.com/office/drawing/2014/main" id="{F72D7E3C-AA77-4764-99CA-8932977559FB}"/>
              </a:ext>
            </a:extLst>
          </p:cNvPr>
          <p:cNvPicPr>
            <a:picLocks noGrp="1" noChangeAspect="1"/>
          </p:cNvPicPr>
          <p:nvPr>
            <p:ph idx="1"/>
          </p:nvPr>
        </p:nvPicPr>
        <p:blipFill>
          <a:blip r:embed="rId2"/>
          <a:stretch>
            <a:fillRect/>
          </a:stretch>
        </p:blipFill>
        <p:spPr>
          <a:xfrm>
            <a:off x="6819107" y="791853"/>
            <a:ext cx="4841849" cy="5556112"/>
          </a:xfrm>
        </p:spPr>
      </p:pic>
      <p:sp>
        <p:nvSpPr>
          <p:cNvPr id="6" name="TextBox 5">
            <a:extLst>
              <a:ext uri="{FF2B5EF4-FFF2-40B4-BE49-F238E27FC236}">
                <a16:creationId xmlns:a16="http://schemas.microsoft.com/office/drawing/2014/main" id="{4A494E5B-45CC-402E-AF4E-B7175609927E}"/>
              </a:ext>
            </a:extLst>
          </p:cNvPr>
          <p:cNvSpPr txBox="1"/>
          <p:nvPr/>
        </p:nvSpPr>
        <p:spPr>
          <a:xfrm>
            <a:off x="1065229" y="2097087"/>
            <a:ext cx="5495827" cy="3600986"/>
          </a:xfrm>
          <a:prstGeom prst="rect">
            <a:avLst/>
          </a:prstGeom>
          <a:noFill/>
        </p:spPr>
        <p:txBody>
          <a:bodyPr wrap="square" rtlCol="0">
            <a:spAutoFit/>
          </a:bodyPr>
          <a:lstStyle/>
          <a:p>
            <a:r>
              <a:rPr lang="en-US" sz="3200" u="sng" dirty="0"/>
              <a:t>Observations:</a:t>
            </a:r>
          </a:p>
          <a:p>
            <a:pPr marL="342900" indent="-342900">
              <a:buFont typeface="Arial" panose="020B0604020202020204" pitchFamily="34" charset="0"/>
              <a:buChar char="•"/>
            </a:pPr>
            <a:r>
              <a:rPr lang="en-US" sz="2200" dirty="0"/>
              <a:t>Noticed that some of the resistors did exceed 1000 ohms, and that the resistance of the resistors are usually never exactly 1000 ohms. </a:t>
            </a:r>
          </a:p>
          <a:p>
            <a:pPr marL="342900" indent="-342900">
              <a:buFont typeface="Arial" panose="020B0604020202020204" pitchFamily="34" charset="0"/>
              <a:buChar char="•"/>
            </a:pPr>
            <a:r>
              <a:rPr lang="en-US" sz="2200" dirty="0"/>
              <a:t>The resistance is usually above or below the stated resistance.</a:t>
            </a:r>
          </a:p>
          <a:p>
            <a:pPr marL="342900" indent="-342900">
              <a:buFont typeface="Arial" panose="020B0604020202020204" pitchFamily="34" charset="0"/>
              <a:buChar char="•"/>
            </a:pPr>
            <a:r>
              <a:rPr lang="en-US" sz="2200" dirty="0"/>
              <a:t>The variation did however fall within the allowable 5% tolerance for each resistor.</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75188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7772-F645-4ECB-B6BB-5DE37A2F9940}"/>
              </a:ext>
            </a:extLst>
          </p:cNvPr>
          <p:cNvSpPr>
            <a:spLocks noGrp="1"/>
          </p:cNvSpPr>
          <p:nvPr>
            <p:ph type="title"/>
          </p:nvPr>
        </p:nvSpPr>
        <p:spPr/>
        <p:txBody>
          <a:bodyPr/>
          <a:lstStyle/>
          <a:p>
            <a:r>
              <a:rPr lang="en-US" dirty="0"/>
              <a:t>Lab 2- Reading and sorting resistors</a:t>
            </a:r>
          </a:p>
        </p:txBody>
      </p:sp>
      <p:sp>
        <p:nvSpPr>
          <p:cNvPr id="3" name="Content Placeholder 2">
            <a:extLst>
              <a:ext uri="{FF2B5EF4-FFF2-40B4-BE49-F238E27FC236}">
                <a16:creationId xmlns:a16="http://schemas.microsoft.com/office/drawing/2014/main" id="{33A4E88E-61C6-4C03-8F70-C6FFBB37683C}"/>
              </a:ext>
            </a:extLst>
          </p:cNvPr>
          <p:cNvSpPr>
            <a:spLocks noGrp="1"/>
          </p:cNvSpPr>
          <p:nvPr>
            <p:ph idx="1"/>
          </p:nvPr>
        </p:nvSpPr>
        <p:spPr/>
        <p:txBody>
          <a:bodyPr/>
          <a:lstStyle/>
          <a:p>
            <a:r>
              <a:rPr lang="en-US" u="sng" dirty="0"/>
              <a:t>Objective:</a:t>
            </a:r>
          </a:p>
          <a:p>
            <a:pPr lvl="1"/>
            <a:r>
              <a:rPr lang="en-US" dirty="0"/>
              <a:t>To learn how to read resistors value by the color bands on the resistors. Then to sort the resistors from smallest to largest on the bread board measuring them with a multimeter to verify the order.</a:t>
            </a:r>
          </a:p>
          <a:p>
            <a:pPr marL="0" indent="0">
              <a:buNone/>
            </a:pPr>
            <a:endParaRPr lang="en-US" u="sng" dirty="0"/>
          </a:p>
          <a:p>
            <a:r>
              <a:rPr lang="en-US" u="sng" dirty="0"/>
              <a:t>Equipment used:</a:t>
            </a:r>
            <a:endParaRPr lang="en-US" dirty="0"/>
          </a:p>
          <a:p>
            <a:pPr lvl="1"/>
            <a:r>
              <a:rPr lang="en-US" dirty="0"/>
              <a:t>Digital multimeter and 15 unique resistors.</a:t>
            </a:r>
          </a:p>
        </p:txBody>
      </p:sp>
    </p:spTree>
    <p:extLst>
      <p:ext uri="{BB962C8B-B14F-4D97-AF65-F5344CB8AC3E}">
        <p14:creationId xmlns:p14="http://schemas.microsoft.com/office/powerpoint/2010/main" val="404653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A5F15-3C1E-433F-A3B4-B6C416AA44FF}"/>
              </a:ext>
            </a:extLst>
          </p:cNvPr>
          <p:cNvSpPr>
            <a:spLocks noGrp="1"/>
          </p:cNvSpPr>
          <p:nvPr>
            <p:ph type="title"/>
          </p:nvPr>
        </p:nvSpPr>
        <p:spPr/>
        <p:txBody>
          <a:bodyPr/>
          <a:lstStyle/>
          <a:p>
            <a:r>
              <a:rPr lang="en-US" dirty="0"/>
              <a:t>Lab 2- Reading and sorting resistors</a:t>
            </a:r>
          </a:p>
        </p:txBody>
      </p:sp>
      <p:sp>
        <p:nvSpPr>
          <p:cNvPr id="3" name="Content Placeholder 2">
            <a:extLst>
              <a:ext uri="{FF2B5EF4-FFF2-40B4-BE49-F238E27FC236}">
                <a16:creationId xmlns:a16="http://schemas.microsoft.com/office/drawing/2014/main" id="{26866EB1-AB35-432C-ADCA-22A6584732BC}"/>
              </a:ext>
            </a:extLst>
          </p:cNvPr>
          <p:cNvSpPr>
            <a:spLocks noGrp="1"/>
          </p:cNvSpPr>
          <p:nvPr>
            <p:ph sz="half" idx="1"/>
          </p:nvPr>
        </p:nvSpPr>
        <p:spPr/>
        <p:txBody>
          <a:bodyPr/>
          <a:lstStyle/>
          <a:p>
            <a:r>
              <a:rPr lang="en-US" u="sng" dirty="0"/>
              <a:t>Procedure</a:t>
            </a:r>
          </a:p>
          <a:p>
            <a:pPr lvl="1"/>
            <a:r>
              <a:rPr lang="en-US" dirty="0"/>
              <a:t>Pick out the 15 unique resistors</a:t>
            </a:r>
          </a:p>
          <a:p>
            <a:pPr lvl="1"/>
            <a:r>
              <a:rPr lang="en-US" dirty="0"/>
              <a:t>Build a resistor kit ordering them from smallest resistance to largest resistance.</a:t>
            </a:r>
          </a:p>
          <a:p>
            <a:pPr lvl="1"/>
            <a:r>
              <a:rPr lang="en-US" dirty="0"/>
              <a:t>Measure all the resistors with the multimeter to verify that the order is correct.</a:t>
            </a:r>
          </a:p>
        </p:txBody>
      </p:sp>
      <p:pic>
        <p:nvPicPr>
          <p:cNvPr id="6" name="Content Placeholder 5" descr="A picture containing sitting, table, computer&#10;&#10;Description automatically generated">
            <a:extLst>
              <a:ext uri="{FF2B5EF4-FFF2-40B4-BE49-F238E27FC236}">
                <a16:creationId xmlns:a16="http://schemas.microsoft.com/office/drawing/2014/main" id="{FA174AF9-BCC2-4995-ACCC-FC84B71DECA6}"/>
              </a:ext>
            </a:extLst>
          </p:cNvPr>
          <p:cNvPicPr>
            <a:picLocks noGrp="1" noChangeAspect="1"/>
          </p:cNvPicPr>
          <p:nvPr>
            <p:ph sz="half" idx="2"/>
          </p:nvPr>
        </p:nvPicPr>
        <p:blipFill>
          <a:blip r:embed="rId2"/>
          <a:stretch>
            <a:fillRect/>
          </a:stretch>
        </p:blipFill>
        <p:spPr>
          <a:xfrm rot="5400000">
            <a:off x="6433792" y="2272711"/>
            <a:ext cx="4713405" cy="3535053"/>
          </a:xfrm>
        </p:spPr>
      </p:pic>
    </p:spTree>
    <p:extLst>
      <p:ext uri="{BB962C8B-B14F-4D97-AF65-F5344CB8AC3E}">
        <p14:creationId xmlns:p14="http://schemas.microsoft.com/office/powerpoint/2010/main" val="10072277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Template>
  <TotalTime>17370</TotalTime>
  <Words>4975</Words>
  <Application>Microsoft Office PowerPoint</Application>
  <PresentationFormat>Widescreen</PresentationFormat>
  <Paragraphs>1068</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Cambria Math</vt:lpstr>
      <vt:lpstr>Tw Cen MT</vt:lpstr>
      <vt:lpstr>Circuit</vt:lpstr>
      <vt:lpstr>EECT-111 Lab Notebook</vt:lpstr>
      <vt:lpstr>Table of contents</vt:lpstr>
      <vt:lpstr>Table of contents cont.</vt:lpstr>
      <vt:lpstr>Lab 1-Resistor Variability</vt:lpstr>
      <vt:lpstr>Lab 1-Resistor Variability</vt:lpstr>
      <vt:lpstr>Lab 1-Resistor Variability</vt:lpstr>
      <vt:lpstr>Lab 1-Resistor Variability</vt:lpstr>
      <vt:lpstr>Lab 2- Reading and sorting resistors</vt:lpstr>
      <vt:lpstr>Lab 2- Reading and sorting resistors</vt:lpstr>
      <vt:lpstr>Lab 2- Reading and  sorting resistors</vt:lpstr>
      <vt:lpstr>Lab 3- Series Resistors</vt:lpstr>
      <vt:lpstr>Lab 3- Series Resistors</vt:lpstr>
      <vt:lpstr>Lab 3- Series Resistors</vt:lpstr>
      <vt:lpstr>Lab 3- Series Resistors   Calculations and simulation</vt:lpstr>
      <vt:lpstr>Lab 3- Series Resistors  Pictures of setup and measurments</vt:lpstr>
      <vt:lpstr>Lab 3- Series Resistors</vt:lpstr>
      <vt:lpstr>Lab 4 – Black box design (Series circuit)</vt:lpstr>
      <vt:lpstr>Lab 4 – Black box design (Series circuit)</vt:lpstr>
      <vt:lpstr>Lab 4 – Black box design (Series circuit)</vt:lpstr>
      <vt:lpstr>Lab 4 – Black box  design (Series circuit)</vt:lpstr>
      <vt:lpstr>Lab 5- MEMs Variable Resistor (modified)</vt:lpstr>
      <vt:lpstr>Lab 5- MEMs Variable Resistor (modified)</vt:lpstr>
      <vt:lpstr>Lab 5- MEMs Variable Resistor (modified)</vt:lpstr>
      <vt:lpstr>Lab 6- Black box design (parallel circuit)</vt:lpstr>
      <vt:lpstr>Lab 6- Black box design (parallel circuit)</vt:lpstr>
      <vt:lpstr>Lab 6- Black box design (parallel circuit)</vt:lpstr>
      <vt:lpstr>Lab 6- Black box design (parallel circuit)</vt:lpstr>
      <vt:lpstr>Lab 7- Resistor Parallel Circuit</vt:lpstr>
      <vt:lpstr>Lab 7- Resistor Parallel Circuit</vt:lpstr>
      <vt:lpstr>Lab 7- Resistor Parallel Circuit</vt:lpstr>
      <vt:lpstr>Lab 7- Resistor Parallel Circuit</vt:lpstr>
      <vt:lpstr>Lab 8- black box design 3</vt:lpstr>
      <vt:lpstr>Lab 8- black box design 3</vt:lpstr>
      <vt:lpstr>Lab 8- black box design 3</vt:lpstr>
      <vt:lpstr>Lab 8- black box design 3</vt:lpstr>
      <vt:lpstr>Lab 9- Series/Parallel Resistors</vt:lpstr>
      <vt:lpstr>Lab 9- Series/Parallel Resistors</vt:lpstr>
      <vt:lpstr>Lab 9- Series/Parallel Resistors</vt:lpstr>
      <vt:lpstr>Lab 10- Series/parallel capacitors</vt:lpstr>
      <vt:lpstr>Lab 10- Series/parallel capacitors</vt:lpstr>
      <vt:lpstr>Lab 10- Series/parallel capacitors</vt:lpstr>
      <vt:lpstr>Lab 10- Series/parallel capacitors</vt:lpstr>
      <vt:lpstr>Lab 11- RC Lab </vt:lpstr>
      <vt:lpstr>Lab 11- RC Lab</vt:lpstr>
      <vt:lpstr>Lab 11- RC Lab</vt:lpstr>
      <vt:lpstr>Lab 11- RC Lab</vt:lpstr>
      <vt:lpstr>Lab 11- RC Lab</vt:lpstr>
      <vt:lpstr>Lab 12- Series/Parallel inductors </vt:lpstr>
      <vt:lpstr>Lab 12- Series/Parallel inductors </vt:lpstr>
      <vt:lpstr>Lab 12- Series/Parallel inductors </vt:lpstr>
      <vt:lpstr>Lab 13- RL Lab</vt:lpstr>
      <vt:lpstr>Lab 13- RL Lab</vt:lpstr>
      <vt:lpstr>Lab 13- RL Lab</vt:lpstr>
      <vt:lpstr>Lab 13- RL Lab</vt:lpstr>
      <vt:lpstr>Lab 13- RL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EECT-111 Lab Notebook</dc:title>
  <dc:creator>James Zartman</dc:creator>
  <cp:lastModifiedBy>James Zartman</cp:lastModifiedBy>
  <cp:revision>90</cp:revision>
  <dcterms:created xsi:type="dcterms:W3CDTF">2019-11-30T15:36:35Z</dcterms:created>
  <dcterms:modified xsi:type="dcterms:W3CDTF">2019-12-15T06:50:36Z</dcterms:modified>
</cp:coreProperties>
</file>